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9144000" cy="5143500" type="screen16x9"/>
  <p:notesSz cx="6858000" cy="9144000"/>
  <p:embeddedFontLst>
    <p:embeddedFont>
      <p:font typeface="Roboto" panose="02000000000000000000" pitchFamily="2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83782"/>
  </p:normalViewPr>
  <p:slideViewPr>
    <p:cSldViewPr snapToGrid="0" snapToObjects="1">
      <p:cViewPr varScale="1">
        <p:scale>
          <a:sx n="104" d="100"/>
          <a:sy n="104" d="100"/>
        </p:scale>
        <p:origin x="134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Hi </a:t>
            </a:r>
            <a:r>
              <a:rPr lang="it-IT" dirty="0" err="1"/>
              <a:t>Everyone</a:t>
            </a:r>
            <a:r>
              <a:rPr lang="it-IT" dirty="0"/>
              <a:t>,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My </a:t>
            </a:r>
            <a:r>
              <a:rPr lang="it-IT" dirty="0" err="1"/>
              <a:t>seminary</a:t>
            </a:r>
            <a:r>
              <a:rPr lang="it-IT" dirty="0"/>
              <a:t> talk </a:t>
            </a:r>
            <a:r>
              <a:rPr lang="it-IT" dirty="0" err="1"/>
              <a:t>about</a:t>
            </a:r>
            <a:r>
              <a:rPr lang="it-IT" dirty="0"/>
              <a:t> the DDOS </a:t>
            </a:r>
            <a:r>
              <a:rPr lang="it-IT" dirty="0" err="1"/>
              <a:t>attack</a:t>
            </a:r>
            <a:r>
              <a:rPr lang="it-IT" dirty="0"/>
              <a:t> </a:t>
            </a:r>
            <a:r>
              <a:rPr lang="it-IT" dirty="0" err="1"/>
              <a:t>problem</a:t>
            </a:r>
            <a:r>
              <a:rPr lang="it-IT" dirty="0"/>
              <a:t> and some </a:t>
            </a:r>
            <a:r>
              <a:rPr lang="it-IT" dirty="0" err="1"/>
              <a:t>efficent</a:t>
            </a:r>
            <a:r>
              <a:rPr lang="it-IT" dirty="0"/>
              <a:t> </a:t>
            </a:r>
            <a:r>
              <a:rPr lang="it-IT" dirty="0" err="1"/>
              <a:t>defence</a:t>
            </a:r>
            <a:r>
              <a:rPr lang="it-IT" dirty="0"/>
              <a:t> </a:t>
            </a:r>
            <a:r>
              <a:rPr lang="it-IT" dirty="0" err="1"/>
              <a:t>framework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can mitigate </a:t>
            </a:r>
            <a:r>
              <a:rPr lang="it-IT" dirty="0" err="1"/>
              <a:t>it</a:t>
            </a:r>
            <a:r>
              <a:rPr lang="it-IT" dirty="0"/>
              <a:t>.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After</a:t>
            </a:r>
            <a:r>
              <a:rPr lang="it-IT" dirty="0"/>
              <a:t> the </a:t>
            </a:r>
            <a:r>
              <a:rPr lang="it-IT" dirty="0" err="1"/>
              <a:t>tracing</a:t>
            </a:r>
            <a:r>
              <a:rPr lang="it-IT" dirty="0"/>
              <a:t> of </a:t>
            </a:r>
            <a:r>
              <a:rPr lang="it-IT" dirty="0" err="1"/>
              <a:t>traffic</a:t>
            </a:r>
            <a:r>
              <a:rPr lang="it-IT" dirty="0"/>
              <a:t> </a:t>
            </a:r>
            <a:r>
              <a:rPr lang="it-IT" dirty="0" err="1"/>
              <a:t>tree</a:t>
            </a:r>
            <a:r>
              <a:rPr lang="it-IT" dirty="0"/>
              <a:t> ,the </a:t>
            </a:r>
            <a:r>
              <a:rPr lang="it-IT" dirty="0" err="1"/>
              <a:t>nodes</a:t>
            </a:r>
            <a:r>
              <a:rPr lang="it-IT" dirty="0"/>
              <a:t> cooperate to </a:t>
            </a:r>
            <a:r>
              <a:rPr lang="it-IT" dirty="0" err="1"/>
              <a:t>deploy</a:t>
            </a:r>
            <a:r>
              <a:rPr lang="it-IT" dirty="0"/>
              <a:t> the rate </a:t>
            </a:r>
            <a:r>
              <a:rPr lang="it-IT" dirty="0" err="1"/>
              <a:t>limits</a:t>
            </a:r>
            <a:r>
              <a:rPr lang="it-IT" dirty="0"/>
              <a:t>, </a:t>
            </a:r>
            <a:r>
              <a:rPr lang="it-IT" dirty="0" err="1"/>
              <a:t>usually</a:t>
            </a:r>
            <a:r>
              <a:rPr lang="it-IT" dirty="0"/>
              <a:t> the </a:t>
            </a:r>
            <a:r>
              <a:rPr lang="it-IT" dirty="0" err="1"/>
              <a:t>limit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deployed</a:t>
            </a:r>
            <a:r>
              <a:rPr lang="it-IT" dirty="0"/>
              <a:t> far from the </a:t>
            </a:r>
            <a:r>
              <a:rPr lang="it-IT" dirty="0" err="1"/>
              <a:t>user</a:t>
            </a:r>
            <a:r>
              <a:rPr lang="it-IT" dirty="0"/>
              <a:t> on the core </a:t>
            </a:r>
            <a:r>
              <a:rPr lang="it-IT" dirty="0" err="1"/>
              <a:t>nodes</a:t>
            </a:r>
            <a:r>
              <a:rPr lang="it-IT" dirty="0"/>
              <a:t> to reduce the </a:t>
            </a:r>
            <a:r>
              <a:rPr lang="it-IT" dirty="0" err="1"/>
              <a:t>congestion</a:t>
            </a:r>
            <a:r>
              <a:rPr lang="it-IT" dirty="0"/>
              <a:t>.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The rate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propagated</a:t>
            </a:r>
            <a:r>
              <a:rPr lang="it-IT" dirty="0"/>
              <a:t> from the </a:t>
            </a:r>
            <a:r>
              <a:rPr lang="it-IT" dirty="0" err="1"/>
              <a:t>victim</a:t>
            </a:r>
            <a:r>
              <a:rPr lang="it-IT" dirty="0"/>
              <a:t> to the </a:t>
            </a:r>
            <a:r>
              <a:rPr lang="it-IT" dirty="0" err="1"/>
              <a:t>nodes</a:t>
            </a:r>
            <a:r>
              <a:rPr lang="it-IT" dirty="0"/>
              <a:t>,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node</a:t>
            </a:r>
            <a:r>
              <a:rPr lang="it-IT" dirty="0"/>
              <a:t> </a:t>
            </a:r>
            <a:r>
              <a:rPr lang="it-IT" dirty="0" err="1"/>
              <a:t>assign</a:t>
            </a:r>
            <a:r>
              <a:rPr lang="it-IT" dirty="0"/>
              <a:t> a </a:t>
            </a:r>
            <a:r>
              <a:rPr lang="it-IT" dirty="0" err="1"/>
              <a:t>limit</a:t>
            </a:r>
            <a:r>
              <a:rPr lang="it-IT" dirty="0"/>
              <a:t> the </a:t>
            </a:r>
            <a:r>
              <a:rPr lang="it-IT" dirty="0" err="1"/>
              <a:t>theyr</a:t>
            </a:r>
            <a:r>
              <a:rPr lang="it-IT" dirty="0"/>
              <a:t> </a:t>
            </a:r>
            <a:r>
              <a:rPr lang="it-IT" dirty="0" err="1"/>
              <a:t>child-nodes</a:t>
            </a:r>
            <a:r>
              <a:rPr lang="it-IT" dirty="0"/>
              <a:t> </a:t>
            </a:r>
            <a:r>
              <a:rPr lang="it-IT" dirty="0" err="1"/>
              <a:t>using</a:t>
            </a:r>
            <a:r>
              <a:rPr lang="it-IT" dirty="0"/>
              <a:t> the rate-</a:t>
            </a:r>
            <a:r>
              <a:rPr lang="it-IT" dirty="0" err="1"/>
              <a:t>limit</a:t>
            </a:r>
            <a:r>
              <a:rPr lang="it-IT" dirty="0"/>
              <a:t> </a:t>
            </a:r>
            <a:r>
              <a:rPr lang="it-IT" dirty="0" err="1"/>
              <a:t>request</a:t>
            </a:r>
            <a:r>
              <a:rPr lang="it-IT" dirty="0"/>
              <a:t> </a:t>
            </a:r>
            <a:r>
              <a:rPr lang="it-IT" dirty="0" err="1"/>
              <a:t>message</a:t>
            </a:r>
            <a:r>
              <a:rPr lang="it-IT" dirty="0"/>
              <a:t>. 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If</a:t>
            </a:r>
            <a:r>
              <a:rPr lang="it-IT" dirty="0"/>
              <a:t> a </a:t>
            </a:r>
            <a:r>
              <a:rPr lang="it-IT" dirty="0" err="1"/>
              <a:t>child</a:t>
            </a:r>
            <a:r>
              <a:rPr lang="it-IT" dirty="0"/>
              <a:t> </a:t>
            </a:r>
            <a:r>
              <a:rPr lang="it-IT" dirty="0" err="1"/>
              <a:t>node</a:t>
            </a:r>
            <a:r>
              <a:rPr lang="it-IT" dirty="0"/>
              <a:t> </a:t>
            </a:r>
            <a:r>
              <a:rPr lang="it-IT" dirty="0" err="1"/>
              <a:t>need</a:t>
            </a:r>
            <a:r>
              <a:rPr lang="it-IT" dirty="0"/>
              <a:t> more </a:t>
            </a:r>
            <a:r>
              <a:rPr lang="it-IT" dirty="0" err="1"/>
              <a:t>bandwidth</a:t>
            </a:r>
            <a:r>
              <a:rPr lang="it-IT" dirty="0"/>
              <a:t> for </a:t>
            </a:r>
            <a:r>
              <a:rPr lang="it-IT" dirty="0" err="1"/>
              <a:t>legit</a:t>
            </a:r>
            <a:r>
              <a:rPr lang="it-IT" dirty="0"/>
              <a:t> client </a:t>
            </a:r>
            <a:r>
              <a:rPr lang="it-IT" dirty="0" err="1"/>
              <a:t>it</a:t>
            </a:r>
            <a:r>
              <a:rPr lang="it-IT" dirty="0"/>
              <a:t> can </a:t>
            </a:r>
            <a:r>
              <a:rPr lang="it-IT" dirty="0" err="1"/>
              <a:t>require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 from </a:t>
            </a:r>
            <a:r>
              <a:rPr lang="it-IT" dirty="0" err="1"/>
              <a:t>his</a:t>
            </a:r>
            <a:r>
              <a:rPr lang="it-IT" dirty="0"/>
              <a:t> </a:t>
            </a:r>
            <a:r>
              <a:rPr lang="it-IT" dirty="0" err="1"/>
              <a:t>parent</a:t>
            </a:r>
            <a:r>
              <a:rPr lang="it-IT" dirty="0"/>
              <a:t> </a:t>
            </a:r>
            <a:r>
              <a:rPr lang="it-IT" dirty="0" err="1"/>
              <a:t>node</a:t>
            </a:r>
            <a:r>
              <a:rPr lang="it-IT" dirty="0"/>
              <a:t> via </a:t>
            </a:r>
            <a:r>
              <a:rPr lang="it-IT" dirty="0" err="1"/>
              <a:t>resource</a:t>
            </a:r>
            <a:r>
              <a:rPr lang="it-IT" dirty="0"/>
              <a:t> </a:t>
            </a:r>
            <a:r>
              <a:rPr lang="it-IT" dirty="0" err="1"/>
              <a:t>request</a:t>
            </a:r>
            <a:r>
              <a:rPr lang="it-IT" dirty="0"/>
              <a:t> </a:t>
            </a:r>
            <a:r>
              <a:rPr lang="it-IT" dirty="0" err="1"/>
              <a:t>message</a:t>
            </a:r>
            <a:r>
              <a:rPr lang="it-IT" dirty="0"/>
              <a:t>.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To </a:t>
            </a:r>
            <a:r>
              <a:rPr lang="it-IT" dirty="0" err="1"/>
              <a:t>differenciate</a:t>
            </a:r>
            <a:r>
              <a:rPr lang="it-IT" dirty="0"/>
              <a:t> from </a:t>
            </a:r>
            <a:r>
              <a:rPr lang="it-IT" dirty="0" err="1"/>
              <a:t>legit</a:t>
            </a:r>
            <a:r>
              <a:rPr lang="it-IT" dirty="0"/>
              <a:t> and </a:t>
            </a:r>
            <a:r>
              <a:rPr lang="it-IT" dirty="0" err="1"/>
              <a:t>attack</a:t>
            </a:r>
            <a:r>
              <a:rPr lang="it-IT" dirty="0"/>
              <a:t> </a:t>
            </a:r>
            <a:r>
              <a:rPr lang="it-IT" dirty="0" err="1"/>
              <a:t>traffic</a:t>
            </a:r>
            <a:r>
              <a:rPr lang="it-IT" dirty="0"/>
              <a:t> the </a:t>
            </a:r>
            <a:r>
              <a:rPr lang="it-IT" dirty="0" err="1"/>
              <a:t>classifier</a:t>
            </a:r>
            <a:r>
              <a:rPr lang="it-IT" dirty="0"/>
              <a:t> </a:t>
            </a:r>
            <a:r>
              <a:rPr lang="it-IT" dirty="0" err="1"/>
              <a:t>defence</a:t>
            </a:r>
            <a:r>
              <a:rPr lang="it-IT" dirty="0"/>
              <a:t> </a:t>
            </a:r>
            <a:r>
              <a:rPr lang="it-IT" dirty="0" err="1"/>
              <a:t>node</a:t>
            </a:r>
            <a:r>
              <a:rPr lang="it-IT" dirty="0"/>
              <a:t> </a:t>
            </a:r>
            <a:r>
              <a:rPr lang="it-IT" dirty="0" err="1"/>
              <a:t>mark</a:t>
            </a:r>
            <a:r>
              <a:rPr lang="it-IT" dirty="0"/>
              <a:t> </a:t>
            </a:r>
            <a:r>
              <a:rPr lang="it-IT" dirty="0" err="1"/>
              <a:t>them</a:t>
            </a:r>
            <a:r>
              <a:rPr lang="it-IT" dirty="0"/>
              <a:t> with a </a:t>
            </a:r>
            <a:r>
              <a:rPr lang="it-IT" dirty="0" err="1"/>
              <a:t>stamp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</a:t>
            </a:r>
            <a:r>
              <a:rPr lang="it-IT" dirty="0" err="1"/>
              <a:t>approved-traffic</a:t>
            </a:r>
            <a:r>
              <a:rPr lang="it-IT" dirty="0"/>
              <a:t> </a:t>
            </a:r>
            <a:r>
              <a:rPr lang="it-IT" dirty="0" err="1"/>
              <a:t>if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legit</a:t>
            </a:r>
            <a:r>
              <a:rPr lang="it-IT" dirty="0"/>
              <a:t> or </a:t>
            </a:r>
            <a:r>
              <a:rPr lang="it-IT" dirty="0" err="1"/>
              <a:t>monitored</a:t>
            </a:r>
            <a:r>
              <a:rPr lang="it-IT" dirty="0"/>
              <a:t> </a:t>
            </a:r>
            <a:r>
              <a:rPr lang="it-IT" dirty="0" err="1"/>
              <a:t>traffic</a:t>
            </a:r>
            <a:r>
              <a:rPr lang="it-IT" dirty="0"/>
              <a:t> </a:t>
            </a:r>
            <a:r>
              <a:rPr lang="it-IT" dirty="0" err="1"/>
              <a:t>if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surpass</a:t>
            </a:r>
            <a:r>
              <a:rPr lang="it-IT" dirty="0"/>
              <a:t> the rate </a:t>
            </a:r>
            <a:r>
              <a:rPr lang="it-IT" dirty="0" err="1"/>
              <a:t>traffic</a:t>
            </a:r>
            <a:r>
              <a:rPr lang="it-IT" dirty="0"/>
              <a:t> </a:t>
            </a:r>
            <a:r>
              <a:rPr lang="it-IT" dirty="0" err="1"/>
              <a:t>limit</a:t>
            </a:r>
            <a:r>
              <a:rPr lang="it-IT" dirty="0"/>
              <a:t> in the core </a:t>
            </a:r>
            <a:r>
              <a:rPr lang="it-IT" dirty="0" err="1"/>
              <a:t>nodes</a:t>
            </a:r>
            <a:r>
              <a:rPr lang="it-IT" dirty="0"/>
              <a:t>.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The </a:t>
            </a:r>
            <a:r>
              <a:rPr lang="it-IT" dirty="0" err="1"/>
              <a:t>traffic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then</a:t>
            </a:r>
            <a:r>
              <a:rPr lang="it-IT" dirty="0"/>
              <a:t> </a:t>
            </a:r>
            <a:r>
              <a:rPr lang="it-IT" dirty="0" err="1"/>
              <a:t>served</a:t>
            </a:r>
            <a:r>
              <a:rPr lang="it-IT" dirty="0"/>
              <a:t> in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order</a:t>
            </a:r>
            <a:r>
              <a:rPr lang="it-IT" dirty="0"/>
              <a:t>: 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• APPROVED TRAFFIC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• MONITORED TRAFFIC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• UNSTAMPED TRAFFIC</a:t>
            </a:r>
            <a:endParaRPr lang="it-IT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 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Not</a:t>
            </a:r>
            <a:r>
              <a:rPr lang="it-IT" dirty="0"/>
              <a:t> </a:t>
            </a:r>
            <a:r>
              <a:rPr lang="it-IT" dirty="0" err="1"/>
              <a:t>only</a:t>
            </a:r>
            <a:r>
              <a:rPr lang="it-IT" dirty="0"/>
              <a:t> the </a:t>
            </a:r>
            <a:r>
              <a:rPr lang="it-IT" dirty="0" err="1"/>
              <a:t>victim</a:t>
            </a:r>
            <a:r>
              <a:rPr lang="it-IT" dirty="0"/>
              <a:t> </a:t>
            </a:r>
            <a:r>
              <a:rPr lang="it-IT" dirty="0" err="1"/>
              <a:t>but</a:t>
            </a:r>
            <a:r>
              <a:rPr lang="it-IT" dirty="0"/>
              <a:t> </a:t>
            </a:r>
            <a:r>
              <a:rPr lang="it-IT" dirty="0" err="1"/>
              <a:t>also</a:t>
            </a:r>
            <a:r>
              <a:rPr lang="it-IT" dirty="0"/>
              <a:t> the </a:t>
            </a:r>
            <a:r>
              <a:rPr lang="it-IT" dirty="0" err="1"/>
              <a:t>framework</a:t>
            </a:r>
            <a:r>
              <a:rPr lang="it-IT" dirty="0"/>
              <a:t> </a:t>
            </a:r>
            <a:r>
              <a:rPr lang="it-IT" dirty="0" err="1"/>
              <a:t>has</a:t>
            </a:r>
            <a:r>
              <a:rPr lang="it-IT" dirty="0"/>
              <a:t> to be </a:t>
            </a:r>
            <a:r>
              <a:rPr lang="it-IT" dirty="0" err="1"/>
              <a:t>defended</a:t>
            </a:r>
            <a:r>
              <a:rPr lang="it-IT" dirty="0"/>
              <a:t> by </a:t>
            </a:r>
            <a:r>
              <a:rPr lang="it-IT" dirty="0" err="1"/>
              <a:t>malicious</a:t>
            </a:r>
            <a:r>
              <a:rPr lang="it-IT" dirty="0"/>
              <a:t> </a:t>
            </a:r>
            <a:r>
              <a:rPr lang="it-IT" dirty="0" err="1"/>
              <a:t>node</a:t>
            </a:r>
            <a:r>
              <a:rPr lang="it-IT" dirty="0"/>
              <a:t> </a:t>
            </a:r>
            <a:r>
              <a:rPr lang="it-IT" dirty="0" err="1"/>
              <a:t>attacks</a:t>
            </a:r>
            <a:r>
              <a:rPr lang="it-IT" dirty="0"/>
              <a:t> </a:t>
            </a:r>
            <a:r>
              <a:rPr lang="it-IT" dirty="0" err="1"/>
              <a:t>like</a:t>
            </a:r>
            <a:r>
              <a:rPr lang="it-IT" dirty="0"/>
              <a:t>: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• SERVICE DENY: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Malicious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node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deny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service to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legit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client,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it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doesn't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create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too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much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damage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because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can't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comunicate with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brothers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node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• ATTACK HIDING: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Malicious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node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stop the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propagation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of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attack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alarms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it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can be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mitigated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using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alternative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paths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: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• STAMP TAMPERING: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Maligious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node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that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discover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the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stamp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to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mark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the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packets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can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mark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attack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packet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as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approved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this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can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also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be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mitigated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incrising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the bits of the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stamp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  <a:endParaRPr lang="it-IT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Shape 1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Shape 1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dirty="0"/>
              <a:t>		</a:t>
            </a:r>
            <a:endParaRPr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dirty="0"/>
              <a:t>			</a:t>
            </a:r>
            <a:endParaRPr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dirty="0"/>
              <a:t>		</a:t>
            </a:r>
            <a:endParaRPr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Shape 1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latin typeface="Roboto"/>
                <a:ea typeface="Roboto"/>
                <a:cs typeface="Roboto"/>
                <a:sym typeface="Roboto"/>
              </a:rPr>
              <a:t>packet rate is calculated based on the average traffic of orizontal node.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Shape 1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Shape 1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Shape 1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Shape 1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latin typeface="Roboto"/>
                <a:ea typeface="Roboto"/>
                <a:cs typeface="Roboto"/>
                <a:sym typeface="Roboto"/>
              </a:rPr>
              <a:t>The ring level value is strongly network-dependent. 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Nowadays</a:t>
            </a:r>
            <a:r>
              <a:rPr lang="it-IT" dirty="0"/>
              <a:t> DDOS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one</a:t>
            </a:r>
            <a:r>
              <a:rPr lang="it-IT" dirty="0"/>
              <a:t> of the major network security </a:t>
            </a:r>
            <a:r>
              <a:rPr lang="it-IT" dirty="0" err="1"/>
              <a:t>threat</a:t>
            </a:r>
            <a:r>
              <a:rPr lang="it-IT" dirty="0"/>
              <a:t> and </a:t>
            </a:r>
            <a:r>
              <a:rPr lang="it-IT" dirty="0" err="1"/>
              <a:t>during</a:t>
            </a:r>
            <a:r>
              <a:rPr lang="it-IT" dirty="0"/>
              <a:t> the </a:t>
            </a:r>
            <a:r>
              <a:rPr lang="it-IT" dirty="0" err="1"/>
              <a:t>years</a:t>
            </a:r>
            <a:r>
              <a:rPr lang="it-IT" dirty="0"/>
              <a:t> </a:t>
            </a:r>
            <a:r>
              <a:rPr lang="it-IT" dirty="0" err="1"/>
              <a:t>many</a:t>
            </a:r>
            <a:r>
              <a:rPr lang="it-IT" dirty="0"/>
              <a:t> security </a:t>
            </a:r>
            <a:r>
              <a:rPr lang="it-IT" dirty="0" err="1"/>
              <a:t>systems</a:t>
            </a:r>
            <a:r>
              <a:rPr lang="it-IT" dirty="0"/>
              <a:t> </a:t>
            </a:r>
            <a:r>
              <a:rPr lang="it-IT" dirty="0" err="1"/>
              <a:t>was</a:t>
            </a:r>
            <a:r>
              <a:rPr lang="it-IT" dirty="0"/>
              <a:t> </a:t>
            </a:r>
            <a:r>
              <a:rPr lang="it-IT" dirty="0" err="1"/>
              <a:t>developed</a:t>
            </a:r>
            <a:r>
              <a:rPr lang="it-IT" dirty="0"/>
              <a:t> for </a:t>
            </a:r>
            <a:r>
              <a:rPr lang="it-IT" dirty="0" err="1"/>
              <a:t>specific</a:t>
            </a:r>
            <a:r>
              <a:rPr lang="it-IT" dirty="0"/>
              <a:t> DDOS </a:t>
            </a:r>
            <a:r>
              <a:rPr lang="it-IT" dirty="0" err="1"/>
              <a:t>attack</a:t>
            </a:r>
            <a:r>
              <a:rPr lang="it-IT" dirty="0"/>
              <a:t> </a:t>
            </a:r>
            <a:r>
              <a:rPr lang="it-IT" dirty="0" err="1"/>
              <a:t>but</a:t>
            </a:r>
            <a:r>
              <a:rPr lang="it-IT" dirty="0"/>
              <a:t> no </a:t>
            </a:r>
            <a:r>
              <a:rPr lang="it-IT" dirty="0" err="1"/>
              <a:t>one</a:t>
            </a:r>
            <a:r>
              <a:rPr lang="it-IT" dirty="0"/>
              <a:t> of </a:t>
            </a:r>
            <a:r>
              <a:rPr lang="it-IT" dirty="0" err="1"/>
              <a:t>those</a:t>
            </a:r>
            <a:r>
              <a:rPr lang="it-IT" dirty="0"/>
              <a:t> security </a:t>
            </a:r>
            <a:r>
              <a:rPr lang="it-IT" dirty="0" err="1"/>
              <a:t>system</a:t>
            </a:r>
            <a:r>
              <a:rPr lang="it-IT" dirty="0"/>
              <a:t> can </a:t>
            </a:r>
            <a:r>
              <a:rPr lang="it-IT" dirty="0" err="1"/>
              <a:t>guarantee</a:t>
            </a:r>
            <a:r>
              <a:rPr lang="it-IT" dirty="0"/>
              <a:t> </a:t>
            </a:r>
            <a:r>
              <a:rPr lang="it-IT" dirty="0" err="1"/>
              <a:t>protection</a:t>
            </a:r>
            <a:r>
              <a:rPr lang="it-IT" dirty="0"/>
              <a:t> from a general </a:t>
            </a:r>
            <a:r>
              <a:rPr lang="it-IT" dirty="0" err="1"/>
              <a:t>attack</a:t>
            </a:r>
            <a:r>
              <a:rPr lang="it-IT" dirty="0"/>
              <a:t>.  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So </a:t>
            </a:r>
            <a:r>
              <a:rPr lang="it-IT" dirty="0" err="1"/>
              <a:t>we</a:t>
            </a:r>
            <a:r>
              <a:rPr lang="it-IT" dirty="0"/>
              <a:t> are </a:t>
            </a:r>
            <a:r>
              <a:rPr lang="it-IT" dirty="0" err="1"/>
              <a:t>going</a:t>
            </a:r>
            <a:r>
              <a:rPr lang="it-IT" dirty="0"/>
              <a:t> to </a:t>
            </a:r>
            <a:r>
              <a:rPr lang="it-IT" dirty="0" err="1"/>
              <a:t>see</a:t>
            </a:r>
            <a:r>
              <a:rPr lang="it-IT" dirty="0"/>
              <a:t> </a:t>
            </a:r>
            <a:r>
              <a:rPr lang="it-IT" dirty="0" err="1"/>
              <a:t>which</a:t>
            </a:r>
            <a:r>
              <a:rPr lang="it-IT" dirty="0"/>
              <a:t> </a:t>
            </a:r>
            <a:r>
              <a:rPr lang="it-IT" dirty="0" err="1"/>
              <a:t>feature</a:t>
            </a:r>
            <a:r>
              <a:rPr lang="it-IT" dirty="0"/>
              <a:t> a </a:t>
            </a:r>
            <a:r>
              <a:rPr lang="it-IT" dirty="0" err="1"/>
              <a:t>good</a:t>
            </a:r>
            <a:r>
              <a:rPr lang="it-IT" dirty="0"/>
              <a:t> </a:t>
            </a:r>
            <a:r>
              <a:rPr lang="it-IT" dirty="0" err="1"/>
              <a:t>defence</a:t>
            </a:r>
            <a:r>
              <a:rPr lang="it-IT" dirty="0"/>
              <a:t> </a:t>
            </a:r>
            <a:r>
              <a:rPr lang="it-IT" dirty="0" err="1"/>
              <a:t>framework</a:t>
            </a:r>
            <a:r>
              <a:rPr lang="it-IT" dirty="0"/>
              <a:t> </a:t>
            </a:r>
            <a:r>
              <a:rPr lang="it-IT" dirty="0" err="1"/>
              <a:t>should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to </a:t>
            </a:r>
            <a:r>
              <a:rPr lang="it-IT" dirty="0" err="1"/>
              <a:t>handle</a:t>
            </a:r>
            <a:r>
              <a:rPr lang="it-IT" dirty="0"/>
              <a:t> a general DDOS </a:t>
            </a:r>
            <a:r>
              <a:rPr lang="it-IT" dirty="0" err="1"/>
              <a:t>attack</a:t>
            </a:r>
            <a:r>
              <a:rPr lang="it-IT" dirty="0"/>
              <a:t>.</a:t>
            </a: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Shape 19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Shape 2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latin typeface="Roboto"/>
                <a:ea typeface="Roboto"/>
                <a:cs typeface="Roboto"/>
                <a:sym typeface="Roboto"/>
              </a:rPr>
              <a:t>The second image shows that a five-rings topology can also detect attacks from lower-order rings.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Shape 2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Shape 22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Shape 2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Shape 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A DDOS </a:t>
            </a:r>
            <a:r>
              <a:rPr lang="it-IT" dirty="0" err="1"/>
              <a:t>attack</a:t>
            </a:r>
            <a:r>
              <a:rPr lang="it-IT" dirty="0"/>
              <a:t> </a:t>
            </a:r>
            <a:r>
              <a:rPr lang="it-IT" dirty="0" err="1"/>
              <a:t>occurs</a:t>
            </a:r>
            <a:r>
              <a:rPr lang="it-IT" dirty="0"/>
              <a:t> </a:t>
            </a:r>
            <a:r>
              <a:rPr lang="it-IT" dirty="0" err="1"/>
              <a:t>when</a:t>
            </a:r>
            <a:r>
              <a:rPr lang="it-IT" dirty="0"/>
              <a:t> multiple </a:t>
            </a:r>
            <a:r>
              <a:rPr lang="it-IT" dirty="0" err="1"/>
              <a:t>malicious</a:t>
            </a:r>
            <a:r>
              <a:rPr lang="it-IT" dirty="0"/>
              <a:t> machine </a:t>
            </a:r>
            <a:r>
              <a:rPr lang="it-IT" dirty="0" err="1"/>
              <a:t>generates</a:t>
            </a:r>
            <a:r>
              <a:rPr lang="it-IT" dirty="0"/>
              <a:t> a large </a:t>
            </a:r>
            <a:r>
              <a:rPr lang="it-IT" dirty="0" err="1"/>
              <a:t>traffic</a:t>
            </a:r>
            <a:r>
              <a:rPr lang="it-IT" dirty="0"/>
              <a:t> volume  to a </a:t>
            </a:r>
            <a:r>
              <a:rPr lang="it-IT" dirty="0" err="1"/>
              <a:t>victim</a:t>
            </a:r>
            <a:r>
              <a:rPr lang="it-IT" dirty="0"/>
              <a:t> with the </a:t>
            </a:r>
            <a:r>
              <a:rPr lang="it-IT" dirty="0" err="1"/>
              <a:t>aim</a:t>
            </a:r>
            <a:r>
              <a:rPr lang="it-IT" dirty="0"/>
              <a:t> to </a:t>
            </a:r>
            <a:r>
              <a:rPr lang="it-IT" dirty="0" err="1"/>
              <a:t>occupy</a:t>
            </a:r>
            <a:r>
              <a:rPr lang="it-IT" dirty="0"/>
              <a:t> </a:t>
            </a:r>
            <a:r>
              <a:rPr lang="it-IT" dirty="0" err="1"/>
              <a:t>resources</a:t>
            </a:r>
            <a:r>
              <a:rPr lang="it-IT" dirty="0"/>
              <a:t> and so generate a </a:t>
            </a:r>
            <a:r>
              <a:rPr lang="it-IT" dirty="0" err="1"/>
              <a:t>denial</a:t>
            </a:r>
            <a:r>
              <a:rPr lang="it-IT" dirty="0"/>
              <a:t> of service.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DDOS </a:t>
            </a:r>
            <a:r>
              <a:rPr lang="it-IT" dirty="0" err="1"/>
              <a:t>attack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difficult</a:t>
            </a:r>
            <a:r>
              <a:rPr lang="it-IT" dirty="0"/>
              <a:t> to mitigate </a:t>
            </a:r>
            <a:r>
              <a:rPr lang="it-IT" dirty="0" err="1"/>
              <a:t>because</a:t>
            </a:r>
            <a:r>
              <a:rPr lang="it-IT" dirty="0"/>
              <a:t> of the </a:t>
            </a:r>
            <a:r>
              <a:rPr lang="it-IT" dirty="0" err="1"/>
              <a:t>following</a:t>
            </a:r>
            <a:r>
              <a:rPr lang="it-IT" dirty="0"/>
              <a:t> </a:t>
            </a:r>
            <a:r>
              <a:rPr lang="it-IT" dirty="0" err="1"/>
              <a:t>feature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has</a:t>
            </a:r>
            <a:r>
              <a:rPr lang="it-IT" dirty="0"/>
              <a:t> : 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• LARGE VOLUME:</a:t>
            </a:r>
            <a:r>
              <a:rPr lang="it-IT" dirty="0"/>
              <a:t> a big </a:t>
            </a:r>
            <a:r>
              <a:rPr lang="it-IT" dirty="0" err="1"/>
              <a:t>traffic</a:t>
            </a:r>
            <a:r>
              <a:rPr lang="it-IT" dirty="0"/>
              <a:t> volume can </a:t>
            </a:r>
            <a:r>
              <a:rPr lang="it-IT" dirty="0" err="1"/>
              <a:t>overhelm</a:t>
            </a:r>
            <a:r>
              <a:rPr lang="it-IT" dirty="0"/>
              <a:t> </a:t>
            </a:r>
            <a:r>
              <a:rPr lang="it-IT" dirty="0" err="1"/>
              <a:t>also</a:t>
            </a:r>
            <a:r>
              <a:rPr lang="it-IT" dirty="0"/>
              <a:t> a </a:t>
            </a:r>
            <a:r>
              <a:rPr lang="it-IT" dirty="0" err="1"/>
              <a:t>defence</a:t>
            </a:r>
            <a:r>
              <a:rPr lang="it-IT" dirty="0"/>
              <a:t> </a:t>
            </a:r>
            <a:r>
              <a:rPr lang="it-IT" dirty="0" err="1"/>
              <a:t>system</a:t>
            </a:r>
            <a:r>
              <a:rPr lang="it-IT" dirty="0"/>
              <a:t>. 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• SEEMINGLY LEGITIMATE PACKETS: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where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attack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packets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can be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identical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to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legit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packet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and a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defence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system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cannot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reach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a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decision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based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on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individual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packet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 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• IP SPOOFING: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Attacker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use a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fake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source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address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to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disguise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defence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system</a:t>
            </a:r>
            <a:endParaRPr lang="it-IT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The </a:t>
            </a:r>
            <a:r>
              <a:rPr lang="it-IT" dirty="0" err="1"/>
              <a:t>solution</a:t>
            </a:r>
            <a:r>
              <a:rPr lang="it-IT" dirty="0"/>
              <a:t> for DDOS </a:t>
            </a:r>
            <a:r>
              <a:rPr lang="it-IT" dirty="0" err="1"/>
              <a:t>attack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to </a:t>
            </a:r>
            <a:r>
              <a:rPr lang="it-IT" dirty="0" err="1"/>
              <a:t>detect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 and </a:t>
            </a:r>
            <a:r>
              <a:rPr lang="it-IT" dirty="0" err="1"/>
              <a:t>cut</a:t>
            </a:r>
            <a:r>
              <a:rPr lang="it-IT" dirty="0"/>
              <a:t> off the </a:t>
            </a:r>
            <a:r>
              <a:rPr lang="it-IT" dirty="0" err="1"/>
              <a:t>attack</a:t>
            </a:r>
            <a:r>
              <a:rPr lang="it-IT" dirty="0"/>
              <a:t> </a:t>
            </a:r>
            <a:r>
              <a:rPr lang="it-IT" dirty="0" err="1"/>
              <a:t>traffic</a:t>
            </a:r>
            <a:r>
              <a:rPr lang="it-IT" dirty="0"/>
              <a:t>, to do </a:t>
            </a:r>
            <a:r>
              <a:rPr lang="it-IT" dirty="0" err="1"/>
              <a:t>that</a:t>
            </a:r>
            <a:r>
              <a:rPr lang="it-IT" dirty="0"/>
              <a:t> a </a:t>
            </a:r>
            <a:r>
              <a:rPr lang="it-IT" dirty="0" err="1"/>
              <a:t>defence</a:t>
            </a:r>
            <a:r>
              <a:rPr lang="it-IT" dirty="0"/>
              <a:t> </a:t>
            </a:r>
            <a:r>
              <a:rPr lang="it-IT" dirty="0" err="1"/>
              <a:t>system</a:t>
            </a:r>
            <a:r>
              <a:rPr lang="it-IT" dirty="0"/>
              <a:t> </a:t>
            </a:r>
            <a:r>
              <a:rPr lang="it-IT" dirty="0" err="1"/>
              <a:t>has</a:t>
            </a:r>
            <a:r>
              <a:rPr lang="it-IT" dirty="0"/>
              <a:t> to </a:t>
            </a:r>
            <a:r>
              <a:rPr lang="it-IT" dirty="0" err="1"/>
              <a:t>have</a:t>
            </a:r>
            <a:r>
              <a:rPr lang="it-IT" dirty="0"/>
              <a:t> </a:t>
            </a:r>
            <a:r>
              <a:rPr lang="it-IT" dirty="0" err="1"/>
              <a:t>those</a:t>
            </a:r>
            <a:r>
              <a:rPr lang="it-IT" dirty="0"/>
              <a:t> </a:t>
            </a:r>
            <a:r>
              <a:rPr lang="it-IT" dirty="0" err="1"/>
              <a:t>following</a:t>
            </a:r>
            <a:r>
              <a:rPr lang="it-IT" dirty="0"/>
              <a:t> </a:t>
            </a:r>
            <a:r>
              <a:rPr lang="it-IT" dirty="0" err="1"/>
              <a:t>features</a:t>
            </a:r>
            <a:r>
              <a:rPr lang="it-IT" dirty="0"/>
              <a:t>: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• ACCURATE DETENCTION: The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system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must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have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an high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level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of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accuracy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with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few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false positive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attacks</a:t>
            </a:r>
            <a:endParaRPr lang="it-IT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• EFFECTIVE RESPONSE: The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system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must reduce the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attack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traffic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to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handable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levels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regardless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volume and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distribution</a:t>
            </a:r>
            <a:endParaRPr lang="it-IT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• SELECTIVE RESPONSE: The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system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must be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able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to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differentiate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between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legit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attack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packet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ensuring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good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quality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service to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legit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traffic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also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during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the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attacks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  <a:endParaRPr lang="it-IT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The </a:t>
            </a:r>
            <a:r>
              <a:rPr lang="it-IT" dirty="0" err="1"/>
              <a:t>current</a:t>
            </a:r>
            <a:r>
              <a:rPr lang="it-IT" dirty="0"/>
              <a:t> DDOS </a:t>
            </a:r>
            <a:r>
              <a:rPr lang="it-IT" dirty="0" err="1"/>
              <a:t>defence</a:t>
            </a:r>
            <a:r>
              <a:rPr lang="it-IT" dirty="0"/>
              <a:t> </a:t>
            </a:r>
            <a:r>
              <a:rPr lang="it-IT" dirty="0" err="1"/>
              <a:t>systems</a:t>
            </a:r>
            <a:r>
              <a:rPr lang="it-IT" dirty="0"/>
              <a:t> use </a:t>
            </a:r>
            <a:r>
              <a:rPr lang="it-IT" dirty="0" err="1"/>
              <a:t>paradigms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lead</a:t>
            </a:r>
            <a:r>
              <a:rPr lang="it-IT" dirty="0"/>
              <a:t> </a:t>
            </a:r>
            <a:r>
              <a:rPr lang="it-IT" dirty="0" err="1"/>
              <a:t>poor</a:t>
            </a:r>
            <a:r>
              <a:rPr lang="it-IT" dirty="0"/>
              <a:t> performance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• AUTONOMOUS DEFENCE: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this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defence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system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is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composed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by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one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or multiple machine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situated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in the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same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network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that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usually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is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the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victim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or intermediate network . In the first case the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defence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system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could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be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overwhelmed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as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the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victim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, in the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second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case, so in intermediate network, the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routers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has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to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analize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lot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of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traffic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making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difficult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a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selective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response</a:t>
            </a:r>
            <a:endParaRPr lang="it-IT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it-IT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• DISTRIBUTED DEFENCE :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This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defence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system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is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composed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by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nodes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that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cooperate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each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other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through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the internet ,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but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they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don't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cooperate with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other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defence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systems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Because</a:t>
            </a:r>
            <a:r>
              <a:rPr lang="it-IT" dirty="0"/>
              <a:t> of general DDOS </a:t>
            </a:r>
            <a:r>
              <a:rPr lang="it-IT" dirty="0" err="1"/>
              <a:t>threat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still</a:t>
            </a:r>
            <a:r>
              <a:rPr lang="it-IT" dirty="0"/>
              <a:t> </a:t>
            </a:r>
            <a:r>
              <a:rPr lang="it-IT" dirty="0" err="1"/>
              <a:t>unmitigated</a:t>
            </a:r>
            <a:r>
              <a:rPr lang="it-IT" dirty="0"/>
              <a:t> with the </a:t>
            </a:r>
            <a:r>
              <a:rPr lang="it-IT" dirty="0" err="1"/>
              <a:t>current</a:t>
            </a:r>
            <a:r>
              <a:rPr lang="it-IT" dirty="0"/>
              <a:t> </a:t>
            </a:r>
            <a:r>
              <a:rPr lang="it-IT" dirty="0" err="1"/>
              <a:t>paradigms</a:t>
            </a:r>
            <a:r>
              <a:rPr lang="it-IT" dirty="0"/>
              <a:t>,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needed</a:t>
            </a:r>
            <a:r>
              <a:rPr lang="it-IT" dirty="0"/>
              <a:t> to </a:t>
            </a:r>
            <a:r>
              <a:rPr lang="it-IT" dirty="0" err="1"/>
              <a:t>move</a:t>
            </a:r>
            <a:r>
              <a:rPr lang="it-IT" dirty="0"/>
              <a:t> to new </a:t>
            </a:r>
            <a:r>
              <a:rPr lang="it-IT" dirty="0" err="1"/>
              <a:t>paradigms</a:t>
            </a:r>
            <a:r>
              <a:rPr lang="it-IT" dirty="0"/>
              <a:t> to </a:t>
            </a:r>
            <a:r>
              <a:rPr lang="it-IT" dirty="0" err="1"/>
              <a:t>obtain</a:t>
            </a:r>
            <a:r>
              <a:rPr lang="it-IT" dirty="0"/>
              <a:t> </a:t>
            </a:r>
            <a:r>
              <a:rPr lang="it-IT" dirty="0" err="1"/>
              <a:t>good</a:t>
            </a:r>
            <a:r>
              <a:rPr lang="it-IT" dirty="0"/>
              <a:t> </a:t>
            </a:r>
            <a:r>
              <a:rPr lang="it-IT" dirty="0" err="1"/>
              <a:t>defence</a:t>
            </a:r>
            <a:r>
              <a:rPr lang="it-IT" dirty="0"/>
              <a:t> </a:t>
            </a:r>
            <a:r>
              <a:rPr lang="it-IT" dirty="0" err="1"/>
              <a:t>results</a:t>
            </a:r>
            <a:r>
              <a:rPr lang="it-IT" dirty="0"/>
              <a:t>.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•  NODE SPECIALIZATION: in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this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defence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system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nodes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are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specialized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if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a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specific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operation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they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cooperate to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detect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repair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attacks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the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attack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detenction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is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done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by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nodes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near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the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victim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, the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responce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by the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nodes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near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the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attacker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and intermediate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nodes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identify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if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a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traffic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is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malicious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or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legacy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• HETEROGENEOUS COOPERATIVE DEFENCE: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Is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an upgrade of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node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specialization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the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problem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of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defence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system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is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the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deploy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to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have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high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persormances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is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necessary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to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have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high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number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of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nodes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distributed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in the network. To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obtain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it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is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necessary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to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have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nodes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from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different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defence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system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cooperating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Shape 1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To </a:t>
            </a:r>
            <a:r>
              <a:rPr lang="it-IT" dirty="0" err="1"/>
              <a:t>have</a:t>
            </a:r>
            <a:r>
              <a:rPr lang="it-IT" dirty="0"/>
              <a:t> an </a:t>
            </a:r>
            <a:r>
              <a:rPr lang="it-IT" dirty="0" err="1"/>
              <a:t>efficient</a:t>
            </a:r>
            <a:r>
              <a:rPr lang="it-IT" dirty="0"/>
              <a:t> DDOS </a:t>
            </a:r>
            <a:r>
              <a:rPr lang="it-IT" dirty="0" err="1"/>
              <a:t>mitigation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so </a:t>
            </a:r>
            <a:r>
              <a:rPr lang="it-IT" dirty="0" err="1"/>
              <a:t>necessary</a:t>
            </a:r>
            <a:r>
              <a:rPr lang="it-IT" dirty="0"/>
              <a:t> to </a:t>
            </a:r>
            <a:r>
              <a:rPr lang="it-IT" dirty="0" err="1"/>
              <a:t>move</a:t>
            </a:r>
            <a:r>
              <a:rPr lang="it-IT" dirty="0"/>
              <a:t> from </a:t>
            </a:r>
            <a:r>
              <a:rPr lang="it-IT" dirty="0" err="1"/>
              <a:t>current</a:t>
            </a:r>
            <a:r>
              <a:rPr lang="it-IT" dirty="0"/>
              <a:t> to new </a:t>
            </a:r>
            <a:r>
              <a:rPr lang="it-IT" dirty="0" err="1"/>
              <a:t>paradigm</a:t>
            </a:r>
            <a:r>
              <a:rPr lang="it-IT" dirty="0"/>
              <a:t> and to do </a:t>
            </a:r>
            <a:r>
              <a:rPr lang="it-IT" dirty="0" err="1"/>
              <a:t>that</a:t>
            </a:r>
            <a:r>
              <a:rPr lang="it-IT" dirty="0"/>
              <a:t> a new </a:t>
            </a:r>
            <a:r>
              <a:rPr lang="it-IT" dirty="0" err="1"/>
              <a:t>framework</a:t>
            </a:r>
            <a:r>
              <a:rPr lang="it-IT" dirty="0"/>
              <a:t> model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defined</a:t>
            </a:r>
            <a:r>
              <a:rPr lang="it-IT" dirty="0"/>
              <a:t> and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has</a:t>
            </a:r>
            <a:r>
              <a:rPr lang="it-IT" dirty="0"/>
              <a:t> to </a:t>
            </a:r>
            <a:r>
              <a:rPr lang="it-IT" dirty="0" err="1"/>
              <a:t>have</a:t>
            </a:r>
            <a:r>
              <a:rPr lang="it-IT" dirty="0"/>
              <a:t> </a:t>
            </a:r>
            <a:r>
              <a:rPr lang="it-IT" dirty="0" err="1"/>
              <a:t>those</a:t>
            </a:r>
            <a:r>
              <a:rPr lang="it-IT" dirty="0"/>
              <a:t> </a:t>
            </a:r>
            <a:r>
              <a:rPr lang="it-IT" dirty="0" err="1"/>
              <a:t>features</a:t>
            </a:r>
            <a:r>
              <a:rPr lang="it-IT" dirty="0"/>
              <a:t>.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Three </a:t>
            </a:r>
            <a:r>
              <a:rPr lang="it-IT" dirty="0" err="1"/>
              <a:t>type</a:t>
            </a:r>
            <a:r>
              <a:rPr lang="it-IT" dirty="0"/>
              <a:t> of </a:t>
            </a:r>
            <a:r>
              <a:rPr lang="it-IT" dirty="0" err="1"/>
              <a:t>different</a:t>
            </a:r>
            <a:r>
              <a:rPr lang="it-IT" dirty="0"/>
              <a:t> </a:t>
            </a:r>
            <a:r>
              <a:rPr lang="it-IT" dirty="0" err="1"/>
              <a:t>nodes</a:t>
            </a:r>
            <a:r>
              <a:rPr lang="it-IT" dirty="0"/>
              <a:t>:.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• ALERT GENERATOR: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detect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the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attacks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warn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other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nodes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it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is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situeted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near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the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victim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• CORE NODE: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It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has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to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limit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the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traffic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volume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directed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to a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victim</a:t>
            </a:r>
            <a:endParaRPr lang="it-IT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• CLASSIFIER NODE: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It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has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to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differentiate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the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traffic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between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legit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malicious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it-IT" sz="1100" b="0" i="0" u="none" strike="noStrike" cap="none" dirty="0">
              <a:solidFill>
                <a:srgbClr val="000000"/>
              </a:solidFill>
              <a:effectLst/>
              <a:latin typeface="Arial"/>
              <a:cs typeface="Arial"/>
              <a:sym typeface="Arial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Those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node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to cooperate with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nodes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from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other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defence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system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must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support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the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following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messagges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cs typeface="Arial"/>
                <a:sym typeface="Arial"/>
              </a:rPr>
              <a:t>: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it-IT" sz="1100" b="0" i="0" u="none" strike="noStrike" cap="none" dirty="0">
              <a:solidFill>
                <a:srgbClr val="000000"/>
              </a:solidFill>
              <a:effectLst/>
              <a:latin typeface="Arial"/>
              <a:cs typeface="Arial"/>
              <a:sym typeface="Arial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• ATTACK ALERTS: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warn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other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nodes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about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a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current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attack</a:t>
            </a:r>
            <a:endParaRPr lang="it-IT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• RATE LIMIT REQUEST: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each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node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comunicate to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others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the rate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limit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that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they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have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to use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• RESOURCE REQUEST: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Each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node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can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request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to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increase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theyr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rate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limit</a:t>
            </a:r>
            <a:endParaRPr lang="it-IT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• TRAFFIC CLASSIFICATION: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Is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used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by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classifier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node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to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inform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if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a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packet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is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legit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or </a:t>
            </a:r>
            <a:r>
              <a:rPr lang="it-IT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not</a:t>
            </a:r>
            <a:r>
              <a:rPr lang="it-IT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  <a:endParaRPr lang="it-IT" sz="1100" b="0" i="0" u="none" strike="noStrike" cap="none" dirty="0">
              <a:solidFill>
                <a:srgbClr val="000000"/>
              </a:solidFill>
              <a:effectLst/>
              <a:latin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DEFCOM </a:t>
            </a:r>
            <a:r>
              <a:rPr lang="it-IT" dirty="0" err="1"/>
              <a:t>is</a:t>
            </a:r>
            <a:r>
              <a:rPr lang="it-IT" dirty="0"/>
              <a:t> an </a:t>
            </a:r>
            <a:r>
              <a:rPr lang="it-IT" dirty="0" err="1"/>
              <a:t>example</a:t>
            </a:r>
            <a:r>
              <a:rPr lang="it-IT" dirty="0"/>
              <a:t> of </a:t>
            </a:r>
            <a:r>
              <a:rPr lang="it-IT" dirty="0" err="1"/>
              <a:t>heterogeneous</a:t>
            </a:r>
            <a:r>
              <a:rPr lang="it-IT" dirty="0"/>
              <a:t> cooperative </a:t>
            </a:r>
            <a:r>
              <a:rPr lang="it-IT" dirty="0" err="1"/>
              <a:t>defence</a:t>
            </a:r>
            <a:r>
              <a:rPr lang="it-IT" dirty="0"/>
              <a:t> </a:t>
            </a:r>
            <a:r>
              <a:rPr lang="it-IT" dirty="0" err="1"/>
              <a:t>framework</a:t>
            </a:r>
            <a:r>
              <a:rPr lang="it-IT" dirty="0"/>
              <a:t>,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works</a:t>
            </a:r>
            <a:r>
              <a:rPr lang="it-IT" dirty="0"/>
              <a:t> in a peer-to-peer network </a:t>
            </a:r>
            <a:r>
              <a:rPr lang="it-IT" dirty="0" err="1"/>
              <a:t>structure</a:t>
            </a:r>
            <a:r>
              <a:rPr lang="it-IT" dirty="0"/>
              <a:t>. 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During</a:t>
            </a:r>
            <a:r>
              <a:rPr lang="it-IT" dirty="0"/>
              <a:t> an </a:t>
            </a:r>
            <a:r>
              <a:rPr lang="it-IT" dirty="0" err="1"/>
              <a:t>attack</a:t>
            </a:r>
            <a:r>
              <a:rPr lang="it-IT" dirty="0"/>
              <a:t> the </a:t>
            </a:r>
            <a:r>
              <a:rPr lang="it-IT" dirty="0" err="1"/>
              <a:t>system</a:t>
            </a:r>
            <a:r>
              <a:rPr lang="it-IT" dirty="0"/>
              <a:t> create </a:t>
            </a:r>
            <a:r>
              <a:rPr lang="it-IT" dirty="0" err="1"/>
              <a:t>dinamically</a:t>
            </a:r>
            <a:r>
              <a:rPr lang="it-IT" dirty="0"/>
              <a:t> the </a:t>
            </a:r>
            <a:r>
              <a:rPr lang="it-IT" dirty="0" err="1"/>
              <a:t>victim</a:t>
            </a:r>
            <a:r>
              <a:rPr lang="it-IT" dirty="0"/>
              <a:t> </a:t>
            </a:r>
            <a:r>
              <a:rPr lang="it-IT" dirty="0" err="1"/>
              <a:t>traffic</a:t>
            </a:r>
            <a:r>
              <a:rPr lang="it-IT" dirty="0"/>
              <a:t> </a:t>
            </a:r>
            <a:r>
              <a:rPr lang="it-IT" dirty="0" err="1"/>
              <a:t>tree</a:t>
            </a:r>
            <a:r>
              <a:rPr lang="it-IT" dirty="0"/>
              <a:t> and set </a:t>
            </a:r>
            <a:r>
              <a:rPr lang="it-IT" dirty="0" err="1"/>
              <a:t>traffic</a:t>
            </a:r>
            <a:r>
              <a:rPr lang="it-IT" dirty="0"/>
              <a:t> </a:t>
            </a:r>
            <a:r>
              <a:rPr lang="it-IT" dirty="0" err="1"/>
              <a:t>limit</a:t>
            </a:r>
            <a:r>
              <a:rPr lang="it-IT" dirty="0"/>
              <a:t> </a:t>
            </a:r>
            <a:r>
              <a:rPr lang="it-IT" dirty="0" err="1"/>
              <a:t>differentiating</a:t>
            </a:r>
            <a:r>
              <a:rPr lang="it-IT" dirty="0"/>
              <a:t> </a:t>
            </a:r>
            <a:r>
              <a:rPr lang="it-IT" dirty="0" err="1"/>
              <a:t>between</a:t>
            </a:r>
            <a:r>
              <a:rPr lang="it-IT" dirty="0"/>
              <a:t> </a:t>
            </a:r>
            <a:r>
              <a:rPr lang="it-IT" dirty="0" err="1"/>
              <a:t>legit</a:t>
            </a:r>
            <a:r>
              <a:rPr lang="it-IT" dirty="0"/>
              <a:t> and </a:t>
            </a:r>
            <a:r>
              <a:rPr lang="it-IT" dirty="0" err="1"/>
              <a:t>malicious</a:t>
            </a:r>
            <a:r>
              <a:rPr lang="it-IT" dirty="0"/>
              <a:t> </a:t>
            </a:r>
            <a:r>
              <a:rPr lang="it-IT" dirty="0" err="1"/>
              <a:t>attack</a:t>
            </a:r>
            <a:r>
              <a:rPr lang="it-IT" dirty="0"/>
              <a:t>.</a:t>
            </a: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Shape 1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In the figure </a:t>
            </a:r>
            <a:r>
              <a:rPr lang="it-IT" dirty="0" err="1"/>
              <a:t>we</a:t>
            </a:r>
            <a:r>
              <a:rPr lang="it-IT" dirty="0"/>
              <a:t> can </a:t>
            </a:r>
            <a:r>
              <a:rPr lang="it-IT" dirty="0" err="1"/>
              <a:t>see</a:t>
            </a:r>
            <a:r>
              <a:rPr lang="it-IT" dirty="0"/>
              <a:t> a standard schema of </a:t>
            </a:r>
            <a:r>
              <a:rPr lang="it-IT" dirty="0" err="1"/>
              <a:t>DefCOM</a:t>
            </a:r>
            <a:r>
              <a:rPr lang="it-IT" dirty="0"/>
              <a:t> network.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When</a:t>
            </a:r>
            <a:r>
              <a:rPr lang="it-IT" dirty="0"/>
              <a:t> an </a:t>
            </a:r>
            <a:r>
              <a:rPr lang="it-IT" dirty="0" err="1"/>
              <a:t>attack</a:t>
            </a:r>
            <a:r>
              <a:rPr lang="it-IT" dirty="0"/>
              <a:t> </a:t>
            </a:r>
            <a:r>
              <a:rPr lang="it-IT" dirty="0" err="1"/>
              <a:t>occur</a:t>
            </a:r>
            <a:r>
              <a:rPr lang="it-IT" dirty="0"/>
              <a:t> the </a:t>
            </a:r>
            <a:r>
              <a:rPr lang="it-IT" dirty="0" err="1"/>
              <a:t>alert</a:t>
            </a:r>
            <a:r>
              <a:rPr lang="it-IT" dirty="0"/>
              <a:t> generator </a:t>
            </a:r>
            <a:r>
              <a:rPr lang="it-IT" dirty="0" err="1"/>
              <a:t>node</a:t>
            </a:r>
            <a:r>
              <a:rPr lang="it-IT" dirty="0"/>
              <a:t>,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the </a:t>
            </a:r>
            <a:r>
              <a:rPr lang="it-IT" dirty="0" err="1"/>
              <a:t>one</a:t>
            </a:r>
            <a:r>
              <a:rPr lang="it-IT" dirty="0"/>
              <a:t> </a:t>
            </a:r>
            <a:r>
              <a:rPr lang="it-IT" dirty="0" err="1"/>
              <a:t>closest</a:t>
            </a:r>
            <a:r>
              <a:rPr lang="it-IT" dirty="0"/>
              <a:t> to the </a:t>
            </a:r>
            <a:r>
              <a:rPr lang="it-IT" dirty="0" err="1"/>
              <a:t>victim</a:t>
            </a:r>
            <a:r>
              <a:rPr lang="it-IT" dirty="0"/>
              <a:t>, </a:t>
            </a:r>
            <a:r>
              <a:rPr lang="it-IT" dirty="0" err="1"/>
              <a:t>send</a:t>
            </a:r>
            <a:r>
              <a:rPr lang="it-IT" dirty="0"/>
              <a:t> and </a:t>
            </a:r>
            <a:r>
              <a:rPr lang="it-IT" dirty="0" err="1"/>
              <a:t>alert</a:t>
            </a:r>
            <a:r>
              <a:rPr lang="it-IT" dirty="0"/>
              <a:t> </a:t>
            </a:r>
            <a:r>
              <a:rPr lang="it-IT" dirty="0" err="1"/>
              <a:t>message</a:t>
            </a:r>
            <a:r>
              <a:rPr lang="it-IT" dirty="0"/>
              <a:t> to the </a:t>
            </a:r>
            <a:r>
              <a:rPr lang="it-IT" dirty="0" err="1"/>
              <a:t>others</a:t>
            </a:r>
            <a:r>
              <a:rPr lang="it-IT" dirty="0"/>
              <a:t> </a:t>
            </a:r>
            <a:r>
              <a:rPr lang="it-IT" dirty="0" err="1"/>
              <a:t>nodes</a:t>
            </a:r>
            <a:r>
              <a:rPr lang="it-IT" dirty="0"/>
              <a:t>.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The </a:t>
            </a:r>
            <a:r>
              <a:rPr lang="it-IT" dirty="0" err="1"/>
              <a:t>others</a:t>
            </a:r>
            <a:r>
              <a:rPr lang="it-IT" dirty="0"/>
              <a:t> </a:t>
            </a:r>
            <a:r>
              <a:rPr lang="it-IT" dirty="0" err="1"/>
              <a:t>nodes</a:t>
            </a:r>
            <a:r>
              <a:rPr lang="it-IT" dirty="0"/>
              <a:t> cooperate </a:t>
            </a:r>
            <a:r>
              <a:rPr lang="it-IT" dirty="0" err="1"/>
              <a:t>analysing</a:t>
            </a:r>
            <a:r>
              <a:rPr lang="it-IT" dirty="0"/>
              <a:t> the </a:t>
            </a:r>
            <a:r>
              <a:rPr lang="it-IT" dirty="0" err="1"/>
              <a:t>traffic</a:t>
            </a:r>
            <a:r>
              <a:rPr lang="it-IT" dirty="0"/>
              <a:t> and create the </a:t>
            </a:r>
            <a:r>
              <a:rPr lang="it-IT" dirty="0" err="1"/>
              <a:t>victim</a:t>
            </a:r>
            <a:r>
              <a:rPr lang="it-IT" dirty="0"/>
              <a:t> </a:t>
            </a:r>
            <a:r>
              <a:rPr lang="it-IT" dirty="0" err="1"/>
              <a:t>traffic</a:t>
            </a:r>
            <a:r>
              <a:rPr lang="it-IT" dirty="0"/>
              <a:t> </a:t>
            </a:r>
            <a:r>
              <a:rPr lang="it-IT" dirty="0" err="1"/>
              <a:t>tree</a:t>
            </a:r>
            <a:r>
              <a:rPr lang="it-IT" dirty="0"/>
              <a:t>.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lang="it-IT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A </a:t>
            </a:r>
            <a:r>
              <a:rPr lang="it-IT" dirty="0" err="1"/>
              <a:t>problem</a:t>
            </a:r>
            <a:r>
              <a:rPr lang="it-IT" dirty="0"/>
              <a:t> of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structure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a </a:t>
            </a:r>
            <a:r>
              <a:rPr lang="it-IT" dirty="0" err="1"/>
              <a:t>malicious</a:t>
            </a:r>
            <a:r>
              <a:rPr lang="it-IT" dirty="0"/>
              <a:t> </a:t>
            </a:r>
            <a:r>
              <a:rPr lang="it-IT" dirty="0" err="1"/>
              <a:t>user</a:t>
            </a:r>
            <a:r>
              <a:rPr lang="it-IT" dirty="0"/>
              <a:t> report a false </a:t>
            </a:r>
            <a:r>
              <a:rPr lang="it-IT" dirty="0" err="1"/>
              <a:t>attack</a:t>
            </a:r>
            <a:r>
              <a:rPr lang="it-IT" dirty="0"/>
              <a:t> the </a:t>
            </a:r>
            <a:r>
              <a:rPr lang="it-IT" dirty="0" err="1"/>
              <a:t>system</a:t>
            </a:r>
            <a:r>
              <a:rPr lang="it-IT" dirty="0"/>
              <a:t> </a:t>
            </a:r>
            <a:r>
              <a:rPr lang="it-IT" dirty="0" err="1"/>
              <a:t>will</a:t>
            </a:r>
            <a:r>
              <a:rPr lang="it-IT" dirty="0"/>
              <a:t> </a:t>
            </a:r>
            <a:r>
              <a:rPr lang="it-IT" dirty="0" err="1"/>
              <a:t>decrease</a:t>
            </a:r>
            <a:r>
              <a:rPr lang="it-IT" dirty="0"/>
              <a:t> the </a:t>
            </a:r>
            <a:r>
              <a:rPr lang="it-IT" dirty="0" err="1"/>
              <a:t>traffic</a:t>
            </a:r>
            <a:r>
              <a:rPr lang="it-IT" dirty="0"/>
              <a:t> </a:t>
            </a:r>
            <a:r>
              <a:rPr lang="it-IT" dirty="0" err="1"/>
              <a:t>limit</a:t>
            </a:r>
            <a:r>
              <a:rPr lang="it-IT" dirty="0"/>
              <a:t> </a:t>
            </a:r>
            <a:r>
              <a:rPr lang="it-IT" dirty="0" err="1"/>
              <a:t>reducing</a:t>
            </a:r>
            <a:r>
              <a:rPr lang="it-IT" dirty="0"/>
              <a:t> the </a:t>
            </a:r>
            <a:r>
              <a:rPr lang="it-IT" dirty="0" err="1"/>
              <a:t>victim</a:t>
            </a:r>
            <a:r>
              <a:rPr lang="it-IT" dirty="0"/>
              <a:t> service performance,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problem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solved</a:t>
            </a:r>
            <a:r>
              <a:rPr lang="it-IT" dirty="0"/>
              <a:t> </a:t>
            </a:r>
            <a:r>
              <a:rPr lang="it-IT" dirty="0" err="1"/>
              <a:t>signing</a:t>
            </a:r>
            <a:r>
              <a:rPr lang="it-IT" dirty="0"/>
              <a:t> the </a:t>
            </a:r>
            <a:r>
              <a:rPr lang="it-IT" dirty="0" err="1"/>
              <a:t>alert</a:t>
            </a:r>
            <a:r>
              <a:rPr lang="it-IT" dirty="0"/>
              <a:t> </a:t>
            </a:r>
            <a:r>
              <a:rPr lang="it-IT" dirty="0" err="1"/>
              <a:t>message</a:t>
            </a:r>
            <a:r>
              <a:rPr lang="it-IT" dirty="0"/>
              <a:t> so </a:t>
            </a:r>
            <a:r>
              <a:rPr lang="it-IT" dirty="0" err="1"/>
              <a:t>that</a:t>
            </a:r>
            <a:r>
              <a:rPr lang="it-IT" dirty="0"/>
              <a:t> can be </a:t>
            </a:r>
            <a:r>
              <a:rPr lang="it-IT" dirty="0" err="1"/>
              <a:t>trusted</a:t>
            </a:r>
            <a:r>
              <a:rPr lang="it-IT" dirty="0"/>
              <a:t>.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Shape 11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4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Shape 26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Shape 33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Shape 38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Shape 47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Shape 54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688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DDOS Attack</a:t>
            </a:r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Problems and Defence Frameworks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688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 dirty="0"/>
              <a:t>DefCOM: Distributed Rate Limiting</a:t>
            </a:r>
            <a:endParaRPr sz="2400" dirty="0"/>
          </a:p>
        </p:txBody>
      </p:sp>
      <p:pic>
        <p:nvPicPr>
          <p:cNvPr id="124" name="Shape 1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14950" y="865700"/>
            <a:ext cx="4029050" cy="414290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Shape 125"/>
          <p:cNvSpPr txBox="1"/>
          <p:nvPr/>
        </p:nvSpPr>
        <p:spPr>
          <a:xfrm>
            <a:off x="0" y="822150"/>
            <a:ext cx="5115000" cy="423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9250">
              <a:buSzPts val="1900"/>
              <a:buChar char="●"/>
            </a:pPr>
            <a:r>
              <a:rPr lang="it" sz="1900" dirty="0">
                <a:latin typeface="Roboto"/>
                <a:ea typeface="Roboto"/>
                <a:cs typeface="Roboto"/>
                <a:sym typeface="Roboto"/>
              </a:rPr>
              <a:t>The nodes cooperate to deploy </a:t>
            </a:r>
            <a:r>
              <a:rPr lang="it" sz="1900" b="1" dirty="0">
                <a:latin typeface="Roboto"/>
                <a:ea typeface="Roboto"/>
                <a:cs typeface="Roboto"/>
                <a:sym typeface="Roboto"/>
              </a:rPr>
              <a:t>rate limits</a:t>
            </a:r>
            <a:r>
              <a:rPr lang="it" sz="1900" dirty="0">
                <a:latin typeface="Roboto"/>
                <a:ea typeface="Roboto"/>
                <a:cs typeface="Roboto"/>
                <a:sym typeface="Roboto"/>
              </a:rPr>
              <a:t> that is deployed on the leaf core node of the tree to reduce congestion.</a:t>
            </a:r>
            <a:endParaRPr sz="19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9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49250" rtl="0">
              <a:spcBef>
                <a:spcPts val="0"/>
              </a:spcBef>
              <a:spcAft>
                <a:spcPts val="0"/>
              </a:spcAft>
              <a:buSzPts val="1900"/>
              <a:buFont typeface="Roboto"/>
              <a:buChar char="●"/>
            </a:pPr>
            <a:r>
              <a:rPr lang="it" sz="1900" dirty="0">
                <a:latin typeface="Roboto"/>
                <a:ea typeface="Roboto"/>
                <a:cs typeface="Roboto"/>
                <a:sym typeface="Roboto"/>
              </a:rPr>
              <a:t>The rate is propagated from root of the leaf downstream, each node assign an equal part of his rate limit to the children via </a:t>
            </a:r>
            <a:r>
              <a:rPr lang="it" sz="1900" b="1" dirty="0">
                <a:latin typeface="Roboto"/>
                <a:ea typeface="Roboto"/>
                <a:cs typeface="Roboto"/>
                <a:sym typeface="Roboto"/>
              </a:rPr>
              <a:t>rate-limit request</a:t>
            </a:r>
            <a:r>
              <a:rPr lang="it" sz="1900" dirty="0">
                <a:latin typeface="Roboto"/>
                <a:ea typeface="Roboto"/>
                <a:cs typeface="Roboto"/>
                <a:sym typeface="Roboto"/>
              </a:rPr>
              <a:t>.</a:t>
            </a:r>
            <a:endParaRPr sz="19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9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49250" rtl="0">
              <a:spcBef>
                <a:spcPts val="0"/>
              </a:spcBef>
              <a:spcAft>
                <a:spcPts val="0"/>
              </a:spcAft>
              <a:buSzPts val="1900"/>
              <a:buFont typeface="Roboto"/>
              <a:buChar char="●"/>
            </a:pPr>
            <a:r>
              <a:rPr lang="it" sz="1900" dirty="0">
                <a:latin typeface="Roboto"/>
                <a:ea typeface="Roboto"/>
                <a:cs typeface="Roboto"/>
                <a:sym typeface="Roboto"/>
              </a:rPr>
              <a:t>The rate limit can be modified by </a:t>
            </a:r>
            <a:r>
              <a:rPr lang="it" sz="1900" b="1" dirty="0">
                <a:latin typeface="Roboto"/>
                <a:ea typeface="Roboto"/>
                <a:cs typeface="Roboto"/>
                <a:sym typeface="Roboto"/>
              </a:rPr>
              <a:t>resource request</a:t>
            </a:r>
            <a:r>
              <a:rPr lang="it" sz="1900" dirty="0">
                <a:latin typeface="Roboto"/>
                <a:ea typeface="Roboto"/>
                <a:cs typeface="Roboto"/>
                <a:sym typeface="Roboto"/>
              </a:rPr>
              <a:t> because some child-node may need more bandwidth for legitimate clients.</a:t>
            </a:r>
            <a:endParaRPr sz="1900"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688"/>
        </a:solidFill>
        <a:effectLst/>
      </p:bgPr>
    </p:bg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 dirty="0"/>
              <a:t>DefCOM: Differentiated Service for Legitimate Traffic</a:t>
            </a:r>
            <a:endParaRPr sz="2400" dirty="0"/>
          </a:p>
        </p:txBody>
      </p:sp>
      <p:pic>
        <p:nvPicPr>
          <p:cNvPr id="131" name="Shape 1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3450" y="1225763"/>
            <a:ext cx="4640551" cy="3299326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Shape 132"/>
          <p:cNvSpPr txBox="1"/>
          <p:nvPr/>
        </p:nvSpPr>
        <p:spPr>
          <a:xfrm>
            <a:off x="251450" y="899600"/>
            <a:ext cx="4147800" cy="41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 b="1" dirty="0">
                <a:latin typeface="Roboto"/>
                <a:ea typeface="Roboto"/>
                <a:cs typeface="Roboto"/>
                <a:sym typeface="Roboto"/>
              </a:rPr>
              <a:t>Classifier defense</a:t>
            </a:r>
            <a:r>
              <a:rPr lang="it" sz="1800" dirty="0">
                <a:latin typeface="Roboto"/>
                <a:ea typeface="Roboto"/>
                <a:cs typeface="Roboto"/>
                <a:sym typeface="Roboto"/>
              </a:rPr>
              <a:t> node analyse the packets and if they are legit mark them as </a:t>
            </a:r>
            <a:r>
              <a:rPr lang="it" sz="1800" b="1" dirty="0">
                <a:latin typeface="Roboto"/>
                <a:ea typeface="Roboto"/>
                <a:cs typeface="Roboto"/>
                <a:sym typeface="Roboto"/>
              </a:rPr>
              <a:t>approved-traffic</a:t>
            </a:r>
            <a:r>
              <a:rPr lang="it" sz="1800" dirty="0">
                <a:latin typeface="Roboto"/>
                <a:ea typeface="Roboto"/>
                <a:cs typeface="Roboto"/>
                <a:sym typeface="Roboto"/>
              </a:rPr>
              <a:t>.</a:t>
            </a:r>
            <a:endParaRPr sz="18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 dirty="0">
                <a:latin typeface="Roboto"/>
                <a:ea typeface="Roboto"/>
                <a:cs typeface="Roboto"/>
                <a:sym typeface="Roboto"/>
              </a:rPr>
              <a:t>The traffic that surpass the rate limit in the core nodes are marked as </a:t>
            </a:r>
            <a:r>
              <a:rPr lang="it" sz="1800" b="1" dirty="0">
                <a:latin typeface="Roboto"/>
                <a:ea typeface="Roboto"/>
                <a:cs typeface="Roboto"/>
                <a:sym typeface="Roboto"/>
              </a:rPr>
              <a:t>monitored-traffic</a:t>
            </a:r>
            <a:endParaRPr sz="1800" b="1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 dirty="0">
                <a:latin typeface="Roboto"/>
                <a:ea typeface="Roboto"/>
                <a:cs typeface="Roboto"/>
                <a:sym typeface="Roboto"/>
              </a:rPr>
              <a:t>Served traffic list in core nodes: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AutoNum type="arabicPeriod"/>
            </a:pPr>
            <a:r>
              <a:rPr lang="it" sz="1800" b="1" dirty="0">
                <a:latin typeface="Roboto"/>
                <a:ea typeface="Roboto"/>
                <a:cs typeface="Roboto"/>
                <a:sym typeface="Roboto"/>
              </a:rPr>
              <a:t>Approved traffic</a:t>
            </a:r>
            <a:endParaRPr sz="1800" b="1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AutoNum type="arabicPeriod"/>
            </a:pPr>
            <a:r>
              <a:rPr lang="it" sz="1800" b="1" dirty="0">
                <a:latin typeface="Roboto"/>
                <a:ea typeface="Roboto"/>
                <a:cs typeface="Roboto"/>
                <a:sym typeface="Roboto"/>
              </a:rPr>
              <a:t>Monitored traffic</a:t>
            </a:r>
            <a:endParaRPr sz="1800" b="1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Font typeface="Roboto"/>
              <a:buAutoNum type="arabicPeriod"/>
            </a:pPr>
            <a:r>
              <a:rPr lang="it" sz="1800" b="1" dirty="0">
                <a:latin typeface="Roboto"/>
                <a:ea typeface="Roboto"/>
                <a:cs typeface="Roboto"/>
                <a:sym typeface="Roboto"/>
              </a:rPr>
              <a:t>Unstamped traffic</a:t>
            </a:r>
            <a:endParaRPr sz="1800" b="1"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688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 dirty="0"/>
              <a:t>DefCOM: Framework Security</a:t>
            </a:r>
            <a:endParaRPr sz="2400" dirty="0"/>
          </a:p>
        </p:txBody>
      </p:sp>
      <p:sp>
        <p:nvSpPr>
          <p:cNvPr id="138" name="Shape 138"/>
          <p:cNvSpPr txBox="1"/>
          <p:nvPr/>
        </p:nvSpPr>
        <p:spPr>
          <a:xfrm>
            <a:off x="201750" y="1285800"/>
            <a:ext cx="8723100" cy="385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>
              <a:spcBef>
                <a:spcPts val="0"/>
              </a:spcBef>
              <a:spcAft>
                <a:spcPts val="0"/>
              </a:spcAft>
              <a:buSzPts val="1800"/>
            </a:pPr>
            <a:r>
              <a:rPr lang="it" sz="2000" dirty="0">
                <a:latin typeface="Roboto"/>
                <a:ea typeface="Roboto"/>
                <a:cs typeface="Roboto"/>
                <a:sym typeface="Roboto"/>
              </a:rPr>
              <a:t>Not only the victim but also the framework has to be defended by attacks:</a:t>
            </a:r>
          </a:p>
          <a:p>
            <a:pPr marL="114300" lvl="0">
              <a:spcBef>
                <a:spcPts val="0"/>
              </a:spcBef>
              <a:spcAft>
                <a:spcPts val="0"/>
              </a:spcAft>
              <a:buSzPts val="1800"/>
            </a:pPr>
            <a:endParaRPr lang="it" sz="1800" b="1" dirty="0">
              <a:latin typeface="Roboto"/>
              <a:ea typeface="Roboto"/>
              <a:cs typeface="Roboto"/>
              <a:sym typeface="Roboto"/>
            </a:endParaRPr>
          </a:p>
          <a:p>
            <a:pPr marL="114300" lvl="0">
              <a:spcBef>
                <a:spcPts val="0"/>
              </a:spcBef>
              <a:spcAft>
                <a:spcPts val="0"/>
              </a:spcAft>
              <a:buSzPts val="1800"/>
            </a:pPr>
            <a:endParaRPr lang="it" sz="1800" b="1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t" sz="1800" b="1" dirty="0">
                <a:latin typeface="Roboto"/>
                <a:ea typeface="Roboto"/>
                <a:cs typeface="Roboto"/>
                <a:sym typeface="Roboto"/>
              </a:rPr>
              <a:t>Service deny</a:t>
            </a:r>
          </a:p>
          <a:p>
            <a:pPr marL="114300" lvl="0">
              <a:spcBef>
                <a:spcPts val="0"/>
              </a:spcBef>
              <a:spcAft>
                <a:spcPts val="0"/>
              </a:spcAft>
              <a:buSzPts val="1800"/>
            </a:pPr>
            <a:endParaRPr lang="it-IT" sz="18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t" sz="1800" b="1" dirty="0">
                <a:latin typeface="Roboto"/>
                <a:ea typeface="Roboto"/>
                <a:cs typeface="Roboto"/>
                <a:sym typeface="Roboto"/>
              </a:rPr>
              <a:t>Attack hiding</a:t>
            </a:r>
          </a:p>
          <a:p>
            <a:pPr marL="114300" lvl="0">
              <a:spcBef>
                <a:spcPts val="0"/>
              </a:spcBef>
              <a:spcAft>
                <a:spcPts val="0"/>
              </a:spcAft>
              <a:buSzPts val="1800"/>
            </a:pPr>
            <a:endParaRPr lang="it-IT" sz="18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t" sz="1800" b="1" dirty="0">
                <a:latin typeface="Roboto"/>
                <a:ea typeface="Roboto"/>
                <a:cs typeface="Roboto"/>
                <a:sym typeface="Roboto"/>
              </a:rPr>
              <a:t>Stamp tampering</a:t>
            </a:r>
            <a:endParaRPr sz="1800"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688"/>
        </a:solid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>
            <a:spLocks noGrp="1"/>
          </p:cNvSpPr>
          <p:nvPr>
            <p:ph type="title"/>
          </p:nvPr>
        </p:nvSpPr>
        <p:spPr>
          <a:xfrm>
            <a:off x="414050" y="380150"/>
            <a:ext cx="22155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4800"/>
              <a:t>FireCol</a:t>
            </a:r>
            <a:endParaRPr sz="4800"/>
          </a:p>
        </p:txBody>
      </p:sp>
      <p:sp>
        <p:nvSpPr>
          <p:cNvPr id="144" name="Shape 144"/>
          <p:cNvSpPr txBox="1">
            <a:spLocks noGrp="1"/>
          </p:cNvSpPr>
          <p:nvPr>
            <p:ph type="body" idx="1"/>
          </p:nvPr>
        </p:nvSpPr>
        <p:spPr>
          <a:xfrm>
            <a:off x="150" y="1705550"/>
            <a:ext cx="9144000" cy="343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endParaRPr lang="it" dirty="0">
              <a:solidFill>
                <a:srgbClr val="000000"/>
              </a:solidFill>
            </a:endParaRPr>
          </a:p>
          <a:p>
            <a:pPr marL="11430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</a:pPr>
            <a:endParaRPr lang="it" dirty="0">
              <a:solidFill>
                <a:srgbClr val="000000"/>
              </a:solidFill>
            </a:endParaRPr>
          </a:p>
          <a:p>
            <a: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it" dirty="0">
                <a:solidFill>
                  <a:srgbClr val="000000"/>
                </a:solidFill>
              </a:rPr>
              <a:t>FireCol is a collaborative distributed defence system (current paradigm) that </a:t>
            </a:r>
            <a:r>
              <a:rPr lang="it" b="1" dirty="0">
                <a:solidFill>
                  <a:srgbClr val="000000"/>
                </a:solidFill>
              </a:rPr>
              <a:t>detects flooding DDoS attacks</a:t>
            </a:r>
            <a:endParaRPr dirty="0">
              <a:solidFill>
                <a:srgbClr val="000000"/>
              </a:solidFill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  <a:p>
            <a: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t" dirty="0">
                <a:solidFill>
                  <a:srgbClr val="000000"/>
                </a:solidFill>
              </a:rPr>
              <a:t>FireCol has a distributed architecture composed of </a:t>
            </a:r>
            <a:r>
              <a:rPr lang="it" b="1" dirty="0">
                <a:solidFill>
                  <a:srgbClr val="000000"/>
                </a:solidFill>
              </a:rPr>
              <a:t>multiple IPSs </a:t>
            </a:r>
            <a:r>
              <a:rPr lang="it" dirty="0">
                <a:solidFill>
                  <a:srgbClr val="000000"/>
                </a:solidFill>
              </a:rPr>
              <a:t>(</a:t>
            </a:r>
            <a:r>
              <a:rPr lang="it" dirty="0">
                <a:solidFill>
                  <a:srgbClr val="222222"/>
                </a:solidFill>
                <a:highlight>
                  <a:srgbClr val="FFFFFF"/>
                </a:highlight>
              </a:rPr>
              <a:t>Intrusion prevention systems</a:t>
            </a:r>
            <a:r>
              <a:rPr lang="it" dirty="0">
                <a:solidFill>
                  <a:srgbClr val="000000"/>
                </a:solidFill>
              </a:rPr>
              <a:t>)</a:t>
            </a:r>
            <a:r>
              <a:rPr lang="it" b="1" dirty="0">
                <a:solidFill>
                  <a:srgbClr val="000000"/>
                </a:solidFill>
              </a:rPr>
              <a:t> </a:t>
            </a:r>
            <a:r>
              <a:rPr lang="it" dirty="0">
                <a:solidFill>
                  <a:srgbClr val="000000"/>
                </a:solidFill>
              </a:rPr>
              <a:t>forming a networks of protection </a:t>
            </a:r>
            <a:r>
              <a:rPr lang="it" b="1" dirty="0">
                <a:solidFill>
                  <a:srgbClr val="000000"/>
                </a:solidFill>
              </a:rPr>
              <a:t>rings</a:t>
            </a:r>
            <a:r>
              <a:rPr lang="it" dirty="0">
                <a:solidFill>
                  <a:srgbClr val="000000"/>
                </a:solidFill>
              </a:rPr>
              <a:t> around subscribed customers.</a:t>
            </a:r>
            <a:endParaRPr dirty="0">
              <a:solidFill>
                <a:srgbClr val="000000"/>
              </a:solidFill>
            </a:endParaRPr>
          </a:p>
        </p:txBody>
      </p:sp>
      <p:sp>
        <p:nvSpPr>
          <p:cNvPr id="145" name="Shape 145"/>
          <p:cNvSpPr txBox="1"/>
          <p:nvPr/>
        </p:nvSpPr>
        <p:spPr>
          <a:xfrm>
            <a:off x="414050" y="965000"/>
            <a:ext cx="5568900" cy="64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9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Distributed Defence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688"/>
        </a:solidFill>
        <a:effectLst/>
      </p:bgPr>
    </p:bg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 dirty="0"/>
              <a:t>FireCol Architecture: Ring-Based Protection 1</a:t>
            </a:r>
            <a:endParaRPr sz="2400" dirty="0"/>
          </a:p>
        </p:txBody>
      </p:sp>
      <p:sp>
        <p:nvSpPr>
          <p:cNvPr id="151" name="Shape 151"/>
          <p:cNvSpPr txBox="1"/>
          <p:nvPr/>
        </p:nvSpPr>
        <p:spPr>
          <a:xfrm>
            <a:off x="0" y="694675"/>
            <a:ext cx="4711800" cy="435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it" sz="1800" dirty="0">
                <a:latin typeface="Roboto"/>
                <a:ea typeface="Roboto"/>
                <a:cs typeface="Roboto"/>
                <a:sym typeface="Roboto"/>
              </a:rPr>
              <a:t>Each IPS instance analyzes traffic with a configurable </a:t>
            </a:r>
            <a:r>
              <a:rPr lang="it" sz="1800" b="1" dirty="0">
                <a:latin typeface="Roboto"/>
                <a:ea typeface="Roboto"/>
                <a:cs typeface="Roboto"/>
                <a:sym typeface="Roboto"/>
              </a:rPr>
              <a:t>detection window</a:t>
            </a:r>
            <a:r>
              <a:rPr lang="it" sz="1800" dirty="0">
                <a:latin typeface="Roboto"/>
                <a:ea typeface="Roboto"/>
                <a:cs typeface="Roboto"/>
                <a:sym typeface="Roboto"/>
              </a:rPr>
              <a:t>. </a:t>
            </a:r>
            <a:endParaRPr sz="18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it" sz="1800" dirty="0">
                <a:latin typeface="Roboto"/>
                <a:ea typeface="Roboto"/>
                <a:cs typeface="Roboto"/>
                <a:sym typeface="Roboto"/>
              </a:rPr>
              <a:t>After the </a:t>
            </a:r>
            <a:r>
              <a:rPr lang="it" sz="1800" b="1" dirty="0">
                <a:latin typeface="Roboto"/>
                <a:ea typeface="Roboto"/>
                <a:cs typeface="Roboto"/>
                <a:sym typeface="Roboto"/>
              </a:rPr>
              <a:t>selection manager</a:t>
            </a:r>
            <a:r>
              <a:rPr lang="it" sz="1800" dirty="0">
                <a:latin typeface="Roboto"/>
                <a:ea typeface="Roboto"/>
                <a:cs typeface="Roboto"/>
                <a:sym typeface="Roboto"/>
              </a:rPr>
              <a:t> measures the deviation of the current traffic profile from the normal ones, selects the rules (traffic filter) and forwards them to the score manager.</a:t>
            </a:r>
            <a:endParaRPr sz="18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it" sz="1800" dirty="0">
                <a:latin typeface="Roboto"/>
                <a:ea typeface="Roboto"/>
                <a:cs typeface="Roboto"/>
                <a:sym typeface="Roboto"/>
              </a:rPr>
              <a:t>Using a decision table, the </a:t>
            </a:r>
            <a:r>
              <a:rPr lang="it" sz="1800" b="1" dirty="0">
                <a:latin typeface="Roboto"/>
                <a:ea typeface="Roboto"/>
                <a:cs typeface="Roboto"/>
                <a:sym typeface="Roboto"/>
              </a:rPr>
              <a:t>score manager</a:t>
            </a:r>
            <a:r>
              <a:rPr lang="it" sz="1800" dirty="0">
                <a:latin typeface="Roboto"/>
                <a:ea typeface="Roboto"/>
                <a:cs typeface="Roboto"/>
                <a:sym typeface="Roboto"/>
              </a:rPr>
              <a:t> assigns a score to each selected rule based on the frequencies, the entropies calculated by </a:t>
            </a:r>
            <a:r>
              <a:rPr lang="it" sz="1800" b="1" dirty="0">
                <a:latin typeface="Roboto"/>
                <a:ea typeface="Roboto"/>
                <a:cs typeface="Roboto"/>
                <a:sym typeface="Roboto"/>
              </a:rPr>
              <a:t>metrics manager</a:t>
            </a:r>
            <a:r>
              <a:rPr lang="it" sz="1800" dirty="0">
                <a:latin typeface="Roboto"/>
                <a:ea typeface="Roboto"/>
                <a:cs typeface="Roboto"/>
                <a:sym typeface="Roboto"/>
              </a:rPr>
              <a:t>, and the scores received from upstream IPSs. 	</a:t>
            </a:r>
            <a:r>
              <a:rPr lang="it" sz="1100" dirty="0"/>
              <a:t>			</a:t>
            </a:r>
            <a:endParaRPr sz="1100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 dirty="0"/>
              <a:t>			</a:t>
            </a:r>
            <a:endParaRPr sz="1100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 dirty="0"/>
              <a:t>		</a:t>
            </a:r>
            <a:endParaRPr sz="1100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000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 dirty="0"/>
              <a:t>				</a:t>
            </a:r>
            <a:endParaRPr sz="1100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 dirty="0"/>
              <a:t>			</a:t>
            </a:r>
            <a:endParaRPr sz="1100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 dirty="0"/>
              <a:t>		</a:t>
            </a:r>
            <a:endParaRPr sz="1100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2" name="Shape 1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98150" y="694675"/>
            <a:ext cx="4287398" cy="42196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688"/>
        </a:soli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 dirty="0"/>
              <a:t>FireCol Architecture: Ring-Based Protection 2</a:t>
            </a:r>
            <a:endParaRPr sz="2400" dirty="0"/>
          </a:p>
        </p:txBody>
      </p:sp>
      <p:pic>
        <p:nvPicPr>
          <p:cNvPr id="158" name="Shape 1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46600" y="2494850"/>
            <a:ext cx="3583349" cy="2020675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Shape 159"/>
          <p:cNvSpPr txBox="1"/>
          <p:nvPr/>
        </p:nvSpPr>
        <p:spPr>
          <a:xfrm>
            <a:off x="176400" y="855075"/>
            <a:ext cx="5170200" cy="39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it" sz="1800">
                <a:latin typeface="Roboto"/>
                <a:ea typeface="Roboto"/>
                <a:cs typeface="Roboto"/>
                <a:sym typeface="Roboto"/>
              </a:rPr>
              <a:t>The score for each rules is calculated based on entropy and frequency, the low scored rules are marked as a </a:t>
            </a:r>
            <a:r>
              <a:rPr lang="it" sz="1800" b="1">
                <a:latin typeface="Roboto"/>
                <a:ea typeface="Roboto"/>
                <a:cs typeface="Roboto"/>
                <a:sym typeface="Roboto"/>
              </a:rPr>
              <a:t>low potential attack</a:t>
            </a:r>
            <a:r>
              <a:rPr lang="it" sz="1800">
                <a:latin typeface="Roboto"/>
                <a:ea typeface="Roboto"/>
                <a:cs typeface="Roboto"/>
                <a:sym typeface="Roboto"/>
              </a:rPr>
              <a:t> and is communicated to the downstream IPS that will use it to compute its own score. 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it" sz="1800">
                <a:latin typeface="Roboto"/>
                <a:ea typeface="Roboto"/>
                <a:cs typeface="Roboto"/>
                <a:sym typeface="Roboto"/>
              </a:rPr>
              <a:t>An high score on is marked as </a:t>
            </a:r>
            <a:r>
              <a:rPr lang="it" sz="1800" b="1">
                <a:latin typeface="Roboto"/>
                <a:ea typeface="Roboto"/>
                <a:cs typeface="Roboto"/>
                <a:sym typeface="Roboto"/>
              </a:rPr>
              <a:t>high potential attack</a:t>
            </a:r>
            <a:r>
              <a:rPr lang="it" sz="1800">
                <a:latin typeface="Roboto"/>
                <a:ea typeface="Roboto"/>
                <a:cs typeface="Roboto"/>
                <a:sym typeface="Roboto"/>
              </a:rPr>
              <a:t> and triggers ring-level (horizontal) communication in order to confirm or dismiss the attack.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it" sz="1800">
                <a:latin typeface="Roboto"/>
                <a:ea typeface="Roboto"/>
                <a:cs typeface="Roboto"/>
                <a:sym typeface="Roboto"/>
              </a:rPr>
              <a:t>The </a:t>
            </a:r>
            <a:r>
              <a:rPr lang="it" sz="1800" b="1">
                <a:latin typeface="Roboto"/>
                <a:ea typeface="Roboto"/>
                <a:cs typeface="Roboto"/>
                <a:sym typeface="Roboto"/>
              </a:rPr>
              <a:t>detection manager</a:t>
            </a:r>
            <a:r>
              <a:rPr lang="it" sz="1800">
                <a:latin typeface="Roboto"/>
                <a:ea typeface="Roboto"/>
                <a:cs typeface="Roboto"/>
                <a:sym typeface="Roboto"/>
              </a:rPr>
              <a:t> decide if there is an attack in course.</a:t>
            </a:r>
            <a:endParaRPr sz="100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/>
              <a:t>					</a:t>
            </a:r>
            <a:endParaRPr sz="110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/>
              <a:t>				</a:t>
            </a:r>
            <a:endParaRPr sz="110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/>
              <a:t>			</a:t>
            </a:r>
            <a:endParaRPr sz="110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/>
              <a:t>		</a:t>
            </a:r>
            <a:endParaRPr sz="110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0" name="Shape 1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46600" y="1025275"/>
            <a:ext cx="3583352" cy="127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688"/>
        </a:solid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 dirty="0"/>
              <a:t>FireCol: Attack Detection Algorithms</a:t>
            </a:r>
            <a:endParaRPr sz="2400" dirty="0"/>
          </a:p>
        </p:txBody>
      </p:sp>
      <p:pic>
        <p:nvPicPr>
          <p:cNvPr id="166" name="Shape 1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82275" y="781125"/>
            <a:ext cx="4129565" cy="4219652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Shape 167"/>
          <p:cNvSpPr txBox="1"/>
          <p:nvPr/>
        </p:nvSpPr>
        <p:spPr>
          <a:xfrm>
            <a:off x="174100" y="781125"/>
            <a:ext cx="4708200" cy="42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latin typeface="Roboto"/>
                <a:ea typeface="Roboto"/>
                <a:cs typeface="Roboto"/>
                <a:sym typeface="Roboto"/>
              </a:rPr>
              <a:t>The </a:t>
            </a:r>
            <a:r>
              <a:rPr lang="it" sz="1800" b="1">
                <a:latin typeface="Roboto"/>
                <a:ea typeface="Roboto"/>
                <a:cs typeface="Roboto"/>
                <a:sym typeface="Roboto"/>
              </a:rPr>
              <a:t>detection manager</a:t>
            </a:r>
            <a:r>
              <a:rPr lang="it" sz="1800">
                <a:latin typeface="Roboto"/>
                <a:ea typeface="Roboto"/>
                <a:cs typeface="Roboto"/>
                <a:sym typeface="Roboto"/>
              </a:rPr>
              <a:t> computes the corresponding packet rate using rule frequencies and the bandwidth consumed during the last detection window and communicate with others node horizontally.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it" sz="1800">
                <a:latin typeface="Roboto"/>
                <a:ea typeface="Roboto"/>
                <a:cs typeface="Roboto"/>
                <a:sym typeface="Roboto"/>
              </a:rPr>
              <a:t>Is bi false? Yes → Start new traffic check , No → Traffic check ongoing.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it" sz="1800">
                <a:latin typeface="Roboto"/>
                <a:ea typeface="Roboto"/>
                <a:cs typeface="Roboto"/>
                <a:sym typeface="Roboto"/>
              </a:rPr>
              <a:t>Is MyID the Initiator? Yes → No attack, No → Adding own rate.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it" sz="1800">
                <a:latin typeface="Roboto"/>
                <a:ea typeface="Roboto"/>
                <a:cs typeface="Roboto"/>
                <a:sym typeface="Roboto"/>
              </a:rPr>
              <a:t>Is max rate reached? Yes → Raised alert, No → Check next ip.	</a:t>
            </a:r>
            <a:r>
              <a:rPr lang="it" sz="1600">
                <a:latin typeface="Roboto"/>
                <a:ea typeface="Roboto"/>
                <a:cs typeface="Roboto"/>
                <a:sym typeface="Roboto"/>
              </a:rPr>
              <a:t>			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>
                <a:latin typeface="Roboto"/>
                <a:ea typeface="Roboto"/>
                <a:cs typeface="Roboto"/>
                <a:sym typeface="Roboto"/>
              </a:rPr>
              <a:t>		</a:t>
            </a:r>
            <a:r>
              <a:rPr lang="it" sz="1100">
                <a:latin typeface="Roboto"/>
                <a:ea typeface="Roboto"/>
                <a:cs typeface="Roboto"/>
                <a:sym typeface="Roboto"/>
              </a:rPr>
              <a:t>	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/>
              <a:t>		</a:t>
            </a:r>
            <a:endParaRPr sz="11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/>
              <a:t>					</a:t>
            </a:r>
            <a:endParaRPr sz="11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/>
              <a:t>				</a:t>
            </a:r>
            <a:endParaRPr sz="11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/>
              <a:t>			</a:t>
            </a:r>
            <a:endParaRPr sz="11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/>
              <a:t>		</a:t>
            </a:r>
            <a:endParaRPr sz="11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/>
              <a:t>					</a:t>
            </a:r>
            <a:endParaRPr sz="11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/>
              <a:t>				</a:t>
            </a:r>
            <a:endParaRPr sz="11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/>
              <a:t>			</a:t>
            </a:r>
            <a:endParaRPr sz="11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/>
              <a:t>		</a:t>
            </a:r>
            <a:endParaRPr sz="110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Shape 168"/>
          <p:cNvSpPr txBox="1"/>
          <p:nvPr/>
        </p:nvSpPr>
        <p:spPr>
          <a:xfrm>
            <a:off x="7288800" y="1354000"/>
            <a:ext cx="1638900" cy="3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b="1">
                <a:solidFill>
                  <a:srgbClr val="CC0000"/>
                </a:solidFill>
              </a:rPr>
              <a:t>#Check Initiator</a:t>
            </a:r>
            <a:endParaRPr b="1">
              <a:solidFill>
                <a:srgbClr val="CC0000"/>
              </a:solidFill>
            </a:endParaRPr>
          </a:p>
        </p:txBody>
      </p:sp>
      <p:sp>
        <p:nvSpPr>
          <p:cNvPr id="169" name="Shape 169"/>
          <p:cNvSpPr txBox="1"/>
          <p:nvPr/>
        </p:nvSpPr>
        <p:spPr>
          <a:xfrm>
            <a:off x="6434300" y="1566875"/>
            <a:ext cx="1285800" cy="3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b="1">
                <a:solidFill>
                  <a:srgbClr val="CC0000"/>
                </a:solidFill>
              </a:rPr>
              <a:t>#No attack</a:t>
            </a:r>
            <a:endParaRPr b="1">
              <a:solidFill>
                <a:srgbClr val="CC0000"/>
              </a:solidFill>
            </a:endParaRPr>
          </a:p>
        </p:txBody>
      </p:sp>
      <p:sp>
        <p:nvSpPr>
          <p:cNvPr id="170" name="Shape 170"/>
          <p:cNvSpPr txBox="1"/>
          <p:nvPr/>
        </p:nvSpPr>
        <p:spPr>
          <a:xfrm>
            <a:off x="7058850" y="2184300"/>
            <a:ext cx="1953000" cy="3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b="1">
                <a:solidFill>
                  <a:srgbClr val="CC0000"/>
                </a:solidFill>
              </a:rPr>
              <a:t>#Adding current rate</a:t>
            </a:r>
            <a:endParaRPr b="1">
              <a:solidFill>
                <a:srgbClr val="CC0000"/>
              </a:solidFill>
            </a:endParaRPr>
          </a:p>
        </p:txBody>
      </p:sp>
      <p:sp>
        <p:nvSpPr>
          <p:cNvPr id="171" name="Shape 171"/>
          <p:cNvSpPr txBox="1"/>
          <p:nvPr/>
        </p:nvSpPr>
        <p:spPr>
          <a:xfrm>
            <a:off x="7130425" y="2801725"/>
            <a:ext cx="1638900" cy="3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b="1">
                <a:solidFill>
                  <a:srgbClr val="CC0000"/>
                </a:solidFill>
              </a:rPr>
              <a:t>#Attack detected</a:t>
            </a:r>
            <a:endParaRPr b="1">
              <a:solidFill>
                <a:srgbClr val="CC0000"/>
              </a:solidFill>
            </a:endParaRPr>
          </a:p>
        </p:txBody>
      </p:sp>
      <p:sp>
        <p:nvSpPr>
          <p:cNvPr id="172" name="Shape 172"/>
          <p:cNvSpPr txBox="1"/>
          <p:nvPr/>
        </p:nvSpPr>
        <p:spPr>
          <a:xfrm>
            <a:off x="5917125" y="3195800"/>
            <a:ext cx="1764300" cy="3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b="1">
                <a:solidFill>
                  <a:srgbClr val="CC0000"/>
                </a:solidFill>
              </a:rPr>
              <a:t>#Check next IPS</a:t>
            </a:r>
            <a:endParaRPr b="1">
              <a:solidFill>
                <a:srgbClr val="CC0000"/>
              </a:solidFill>
            </a:endParaRPr>
          </a:p>
        </p:txBody>
      </p:sp>
      <p:sp>
        <p:nvSpPr>
          <p:cNvPr id="173" name="Shape 173"/>
          <p:cNvSpPr txBox="1"/>
          <p:nvPr/>
        </p:nvSpPr>
        <p:spPr>
          <a:xfrm>
            <a:off x="5495500" y="4036575"/>
            <a:ext cx="2819400" cy="3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b="1">
                <a:solidFill>
                  <a:srgbClr val="CC0000"/>
                </a:solidFill>
              </a:rPr>
              <a:t>#Starting new traffic checking</a:t>
            </a:r>
            <a:endParaRPr b="1">
              <a:solidFill>
                <a:srgbClr val="CC0000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688"/>
        </a:solidFill>
        <a:effectLst/>
      </p:bgPr>
    </p:bg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 dirty="0"/>
              <a:t>FireCol: Mitigation</a:t>
            </a:r>
            <a:endParaRPr sz="2400" dirty="0"/>
          </a:p>
        </p:txBody>
      </p:sp>
      <p:sp>
        <p:nvSpPr>
          <p:cNvPr id="179" name="Shape 179"/>
          <p:cNvSpPr txBox="1"/>
          <p:nvPr/>
        </p:nvSpPr>
        <p:spPr>
          <a:xfrm>
            <a:off x="98250" y="1008150"/>
            <a:ext cx="4680600" cy="338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>
                <a:latin typeface="Roboto"/>
                <a:ea typeface="Roboto"/>
                <a:cs typeface="Roboto"/>
                <a:sym typeface="Roboto"/>
              </a:rPr>
              <a:t>When an attack is detected, FireCol form a </a:t>
            </a:r>
            <a:r>
              <a:rPr lang="it" sz="1600" b="1">
                <a:latin typeface="Roboto"/>
                <a:ea typeface="Roboto"/>
                <a:cs typeface="Roboto"/>
                <a:sym typeface="Roboto"/>
              </a:rPr>
              <a:t>protection shields</a:t>
            </a:r>
            <a:r>
              <a:rPr lang="it" sz="1600">
                <a:latin typeface="Roboto"/>
                <a:ea typeface="Roboto"/>
                <a:cs typeface="Roboto"/>
                <a:sym typeface="Roboto"/>
              </a:rPr>
              <a:t> around the victim to block the attack.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>
                <a:latin typeface="Roboto"/>
                <a:ea typeface="Roboto"/>
                <a:cs typeface="Roboto"/>
                <a:sym typeface="Roboto"/>
              </a:rPr>
              <a:t>The IPS that detects the attack informs its </a:t>
            </a:r>
            <a:r>
              <a:rPr lang="it" sz="1600" b="1">
                <a:latin typeface="Roboto"/>
                <a:ea typeface="Roboto"/>
                <a:cs typeface="Roboto"/>
                <a:sym typeface="Roboto"/>
              </a:rPr>
              <a:t>upper-ring</a:t>
            </a:r>
            <a:r>
              <a:rPr lang="it" sz="1600">
                <a:latin typeface="Roboto"/>
                <a:ea typeface="Roboto"/>
                <a:cs typeface="Roboto"/>
                <a:sym typeface="Roboto"/>
              </a:rPr>
              <a:t>, which enforce the protection at their ring level. 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>
                <a:latin typeface="Roboto"/>
                <a:ea typeface="Roboto"/>
                <a:cs typeface="Roboto"/>
                <a:sym typeface="Roboto"/>
              </a:rPr>
              <a:t>To extend the mitigation, the IPS that detects the attack informs also the nodes on the same ring to block traffic related to the corresponding rule.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>
                <a:latin typeface="Roboto"/>
                <a:ea typeface="Roboto"/>
                <a:cs typeface="Roboto"/>
                <a:sym typeface="Roboto"/>
              </a:rPr>
              <a:t>Only traffic from suspected sources is blocked as shown in figure.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/>
              <a:t>					</a:t>
            </a:r>
            <a:endParaRPr sz="110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/>
              <a:t>				</a:t>
            </a:r>
            <a:endParaRPr sz="110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/>
              <a:t>			</a:t>
            </a:r>
            <a:endParaRPr sz="110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/>
              <a:t>		</a:t>
            </a:r>
            <a:endParaRPr sz="110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0" name="Shape 1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5325" y="1297625"/>
            <a:ext cx="4059526" cy="301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688"/>
        </a:solidFill>
        <a:effectLst/>
      </p:bgPr>
    </p:bg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FireCol Architecture: Subscription Protocol 1</a:t>
            </a:r>
            <a:endParaRPr/>
          </a:p>
        </p:txBody>
      </p:sp>
      <p:sp>
        <p:nvSpPr>
          <p:cNvPr id="186" name="Shape 186"/>
          <p:cNvSpPr txBox="1"/>
          <p:nvPr/>
        </p:nvSpPr>
        <p:spPr>
          <a:xfrm>
            <a:off x="98250" y="1251800"/>
            <a:ext cx="4555800" cy="346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9250">
              <a:spcBef>
                <a:spcPts val="0"/>
              </a:spcBef>
              <a:spcAft>
                <a:spcPts val="0"/>
              </a:spcAft>
              <a:buSzPts val="1900"/>
              <a:buFont typeface="Roboto"/>
              <a:buChar char="●"/>
            </a:pPr>
            <a:r>
              <a:rPr lang="it" sz="1900">
                <a:latin typeface="Roboto"/>
                <a:ea typeface="Roboto"/>
                <a:cs typeface="Roboto"/>
                <a:sym typeface="Roboto"/>
              </a:rPr>
              <a:t>Customers can </a:t>
            </a:r>
            <a:r>
              <a:rPr lang="it" sz="1900" b="1">
                <a:latin typeface="Roboto"/>
                <a:ea typeface="Roboto"/>
                <a:cs typeface="Roboto"/>
                <a:sym typeface="Roboto"/>
              </a:rPr>
              <a:t>subscribe</a:t>
            </a:r>
            <a:r>
              <a:rPr lang="it" sz="1900">
                <a:latin typeface="Roboto"/>
                <a:ea typeface="Roboto"/>
                <a:cs typeface="Roboto"/>
                <a:sym typeface="Roboto"/>
              </a:rPr>
              <a:t> to FireCol service using the protocol.</a:t>
            </a:r>
            <a:endParaRPr sz="190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49250">
              <a:spcBef>
                <a:spcPts val="0"/>
              </a:spcBef>
              <a:spcAft>
                <a:spcPts val="0"/>
              </a:spcAft>
              <a:buSzPts val="1900"/>
              <a:buFont typeface="Roboto"/>
              <a:buChar char="●"/>
            </a:pPr>
            <a:r>
              <a:rPr lang="it" sz="1900">
                <a:latin typeface="Roboto"/>
                <a:ea typeface="Roboto"/>
                <a:cs typeface="Roboto"/>
                <a:sym typeface="Roboto"/>
              </a:rPr>
              <a:t>When a customer subscribes for the FireCol protection service, the trusted server saves an entry with user ID. </a:t>
            </a:r>
            <a:endParaRPr sz="190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49250" rtl="0">
              <a:spcBef>
                <a:spcPts val="0"/>
              </a:spcBef>
              <a:spcAft>
                <a:spcPts val="0"/>
              </a:spcAft>
              <a:buSzPts val="1900"/>
              <a:buFont typeface="Roboto"/>
              <a:buChar char="●"/>
            </a:pPr>
            <a:r>
              <a:rPr lang="it" sz="1900">
                <a:latin typeface="Roboto"/>
                <a:ea typeface="Roboto"/>
                <a:cs typeface="Roboto"/>
                <a:sym typeface="Roboto"/>
              </a:rPr>
              <a:t>The server then issues periodically a </a:t>
            </a:r>
            <a:r>
              <a:rPr lang="it" sz="1900" b="1">
                <a:latin typeface="Roboto"/>
                <a:ea typeface="Roboto"/>
                <a:cs typeface="Roboto"/>
                <a:sym typeface="Roboto"/>
              </a:rPr>
              <a:t>signed token</a:t>
            </a:r>
            <a:r>
              <a:rPr lang="it" sz="1900">
                <a:latin typeface="Roboto"/>
                <a:ea typeface="Roboto"/>
                <a:cs typeface="Roboto"/>
                <a:sym typeface="Roboto"/>
              </a:rPr>
              <a:t> to the user.</a:t>
            </a:r>
            <a:endParaRPr sz="190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/>
              <a:t>				</a:t>
            </a:r>
            <a:endParaRPr sz="110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/>
              <a:t>			</a:t>
            </a:r>
            <a:endParaRPr sz="110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/>
              <a:t>		</a:t>
            </a:r>
            <a:endParaRPr sz="110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7" name="Shape 1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8950" y="987450"/>
            <a:ext cx="4202974" cy="3464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688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FireCol Architecture: Subscription Protocol 2</a:t>
            </a:r>
            <a:endParaRPr/>
          </a:p>
        </p:txBody>
      </p:sp>
      <p:sp>
        <p:nvSpPr>
          <p:cNvPr id="193" name="Shape 193"/>
          <p:cNvSpPr txBox="1"/>
          <p:nvPr/>
        </p:nvSpPr>
        <p:spPr>
          <a:xfrm>
            <a:off x="234450" y="987425"/>
            <a:ext cx="4503000" cy="398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>
                <a:latin typeface="Roboto"/>
                <a:ea typeface="Roboto"/>
                <a:cs typeface="Roboto"/>
                <a:sym typeface="Roboto"/>
              </a:rPr>
              <a:t>To build and update the ring network is used a two phase process. 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Font typeface="Roboto"/>
              <a:buAutoNum type="arabicPeriod"/>
            </a:pPr>
            <a:r>
              <a:rPr lang="it" sz="2000">
                <a:latin typeface="Roboto"/>
                <a:ea typeface="Roboto"/>
                <a:cs typeface="Roboto"/>
                <a:sym typeface="Roboto"/>
              </a:rPr>
              <a:t>The </a:t>
            </a:r>
            <a:r>
              <a:rPr lang="it" sz="2000" b="1">
                <a:latin typeface="Roboto"/>
                <a:ea typeface="Roboto"/>
                <a:cs typeface="Roboto"/>
                <a:sym typeface="Roboto"/>
              </a:rPr>
              <a:t>router</a:t>
            </a:r>
            <a:r>
              <a:rPr lang="it" sz="2000">
                <a:latin typeface="Roboto"/>
                <a:ea typeface="Roboto"/>
                <a:cs typeface="Roboto"/>
                <a:sym typeface="Roboto"/>
              </a:rPr>
              <a:t> sends a message to the customer containing a counter initialized to 0. The counter is incremented each time it passes through an IPS. 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Font typeface="Roboto"/>
              <a:buAutoNum type="arabicPeriod"/>
            </a:pPr>
            <a:r>
              <a:rPr lang="it" sz="2000">
                <a:latin typeface="Roboto"/>
                <a:ea typeface="Roboto"/>
                <a:cs typeface="Roboto"/>
                <a:sym typeface="Roboto"/>
              </a:rPr>
              <a:t>The </a:t>
            </a:r>
            <a:r>
              <a:rPr lang="it" sz="2000" b="1">
                <a:latin typeface="Roboto"/>
                <a:ea typeface="Roboto"/>
                <a:cs typeface="Roboto"/>
                <a:sym typeface="Roboto"/>
              </a:rPr>
              <a:t>customer</a:t>
            </a:r>
            <a:r>
              <a:rPr lang="it" sz="2000">
                <a:latin typeface="Roboto"/>
                <a:ea typeface="Roboto"/>
                <a:cs typeface="Roboto"/>
                <a:sym typeface="Roboto"/>
              </a:rPr>
              <a:t> then replies to the router with the value of its ring level. 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/>
              <a:t>				</a:t>
            </a:r>
            <a:endParaRPr sz="110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/>
              <a:t>			</a:t>
            </a:r>
            <a:endParaRPr sz="110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/>
              <a:t>		</a:t>
            </a:r>
            <a:endParaRPr sz="110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94" name="Shape 1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6200" y="987425"/>
            <a:ext cx="4202974" cy="3464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688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4800"/>
              <a:t>Introduction</a:t>
            </a:r>
            <a:endParaRPr sz="4800"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471900" y="202462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it" sz="2000" dirty="0">
                <a:solidFill>
                  <a:srgbClr val="000000"/>
                </a:solidFill>
              </a:rPr>
              <a:t>DDOS attacks is one the </a:t>
            </a:r>
            <a:r>
              <a:rPr lang="it" sz="2000" b="1" dirty="0">
                <a:solidFill>
                  <a:srgbClr val="000000"/>
                </a:solidFill>
              </a:rPr>
              <a:t>major </a:t>
            </a:r>
            <a:r>
              <a:rPr lang="it" sz="2000" dirty="0">
                <a:solidFill>
                  <a:srgbClr val="000000"/>
                </a:solidFill>
              </a:rPr>
              <a:t>network security threat.</a:t>
            </a:r>
            <a:endParaRPr sz="2000" dirty="0">
              <a:solidFill>
                <a:srgbClr val="000000"/>
              </a:solidFill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it-IT" sz="2000" dirty="0">
              <a:solidFill>
                <a:srgbClr val="000000"/>
              </a:solidFill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rgbClr val="000000"/>
              </a:solidFill>
            </a:endParaRPr>
          </a:p>
          <a:p>
            <a:pPr marL="457200" lvl="0" indent="-355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it" sz="2000" dirty="0">
                <a:solidFill>
                  <a:srgbClr val="000000"/>
                </a:solidFill>
              </a:rPr>
              <a:t>During years was developed many security system against DDOS that protect from specific attacks but not from general attack. </a:t>
            </a:r>
            <a:endParaRPr sz="2000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688"/>
        </a:solidFill>
        <a:effectLst/>
      </p:bgPr>
    </p:bg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 dirty="0"/>
              <a:t>FireCol Architecture: Multiple Customers</a:t>
            </a:r>
            <a:endParaRPr sz="2400" dirty="0"/>
          </a:p>
        </p:txBody>
      </p:sp>
      <p:sp>
        <p:nvSpPr>
          <p:cNvPr id="200" name="Shape 200"/>
          <p:cNvSpPr txBox="1"/>
          <p:nvPr/>
        </p:nvSpPr>
        <p:spPr>
          <a:xfrm>
            <a:off x="213400" y="1225650"/>
            <a:ext cx="4553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>
                <a:latin typeface="Roboto"/>
                <a:ea typeface="Roboto"/>
                <a:cs typeface="Roboto"/>
                <a:sym typeface="Roboto"/>
              </a:rPr>
              <a:t>FireCol allows the coexistence of </a:t>
            </a:r>
            <a:r>
              <a:rPr lang="it" sz="2000" b="1">
                <a:latin typeface="Roboto"/>
                <a:ea typeface="Roboto"/>
                <a:cs typeface="Roboto"/>
                <a:sym typeface="Roboto"/>
              </a:rPr>
              <a:t>multiple</a:t>
            </a:r>
            <a:r>
              <a:rPr lang="it" sz="2000">
                <a:latin typeface="Roboto"/>
                <a:ea typeface="Roboto"/>
                <a:cs typeface="Roboto"/>
                <a:sym typeface="Roboto"/>
              </a:rPr>
              <a:t> virtual protection rings for multiple customers across the same set of IPSs. 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>
                <a:latin typeface="Roboto"/>
                <a:ea typeface="Roboto"/>
                <a:cs typeface="Roboto"/>
                <a:sym typeface="Roboto"/>
              </a:rPr>
              <a:t>A single IPS may work at different levels and path for different customers 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01" name="Shape 2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2150" y="1168078"/>
            <a:ext cx="3992702" cy="326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688"/>
        </a:solidFill>
        <a:effectLst/>
      </p:bgPr>
    </p:bg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 dirty="0"/>
              <a:t>FireCon: Evaluation 1</a:t>
            </a:r>
            <a:endParaRPr sz="2400" dirty="0"/>
          </a:p>
        </p:txBody>
      </p:sp>
      <p:sp>
        <p:nvSpPr>
          <p:cNvPr id="207" name="Shape 207"/>
          <p:cNvSpPr txBox="1"/>
          <p:nvPr/>
        </p:nvSpPr>
        <p:spPr>
          <a:xfrm>
            <a:off x="98250" y="796950"/>
            <a:ext cx="6033900" cy="426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 dirty="0">
                <a:latin typeface="Roboto"/>
                <a:ea typeface="Roboto"/>
                <a:cs typeface="Roboto"/>
                <a:sym typeface="Roboto"/>
              </a:rPr>
              <a:t>To evaluate the accuracy of FireCol multiple experiments have been done:</a:t>
            </a:r>
            <a:endParaRPr sz="18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it" sz="1800" b="1" dirty="0">
                <a:latin typeface="Roboto"/>
                <a:ea typeface="Roboto"/>
                <a:cs typeface="Roboto"/>
                <a:sym typeface="Roboto"/>
              </a:rPr>
              <a:t>Impact of the score threshold: </a:t>
            </a:r>
            <a:r>
              <a:rPr lang="it" sz="1800" dirty="0">
                <a:latin typeface="Roboto"/>
                <a:ea typeface="Roboto"/>
                <a:cs typeface="Roboto"/>
                <a:sym typeface="Roboto"/>
              </a:rPr>
              <a:t>Want to find the </a:t>
            </a:r>
            <a:r>
              <a:rPr lang="it" sz="1800" b="1" dirty="0">
                <a:latin typeface="Roboto"/>
                <a:ea typeface="Roboto"/>
                <a:cs typeface="Roboto"/>
                <a:sym typeface="Roboto"/>
              </a:rPr>
              <a:t>optimal threshold</a:t>
            </a:r>
            <a:r>
              <a:rPr lang="it" sz="1800" dirty="0">
                <a:latin typeface="Roboto"/>
                <a:ea typeface="Roboto"/>
                <a:cs typeface="Roboto"/>
                <a:sym typeface="Roboto"/>
              </a:rPr>
              <a:t> for each topology evaluating the TPR attacks, the purpose is to find the highest threshold value that maintain an high TPR, for example for 5 ring the optimal t value is about 0.7.</a:t>
            </a:r>
            <a:endParaRPr sz="18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it" sz="1800" b="1" dirty="0">
                <a:latin typeface="Roboto"/>
                <a:ea typeface="Roboto"/>
                <a:cs typeface="Roboto"/>
                <a:sym typeface="Roboto"/>
              </a:rPr>
              <a:t>Ring level of attack: </a:t>
            </a:r>
            <a:r>
              <a:rPr lang="it" sz="1800" dirty="0">
                <a:latin typeface="Roboto"/>
                <a:ea typeface="Roboto"/>
                <a:cs typeface="Roboto"/>
                <a:sym typeface="Roboto"/>
              </a:rPr>
              <a:t>An attacker might launch an attack in the vicinity of the victim avoiding high-level rings. Instead of decreasing the threshold for detect attack at low-level, the benign traffic is also </a:t>
            </a:r>
            <a:r>
              <a:rPr lang="it" sz="1800" b="1" dirty="0">
                <a:latin typeface="Roboto"/>
                <a:ea typeface="Roboto"/>
                <a:cs typeface="Roboto"/>
                <a:sym typeface="Roboto"/>
              </a:rPr>
              <a:t>analyzed by the upper rings</a:t>
            </a:r>
            <a:r>
              <a:rPr lang="it" sz="1800" dirty="0">
                <a:latin typeface="Roboto"/>
                <a:ea typeface="Roboto"/>
                <a:cs typeface="Roboto"/>
                <a:sym typeface="Roboto"/>
              </a:rPr>
              <a:t>, which helps in distinguishing it from the malicious ones. </a:t>
            </a:r>
            <a:endParaRPr sz="1800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08" name="Shape 2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32150" y="796950"/>
            <a:ext cx="2985376" cy="2121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Shape 20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94788" y="2918750"/>
            <a:ext cx="2660112" cy="2121798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Shape 210"/>
          <p:cNvSpPr txBox="1"/>
          <p:nvPr/>
        </p:nvSpPr>
        <p:spPr>
          <a:xfrm>
            <a:off x="8469450" y="4785825"/>
            <a:ext cx="1459800" cy="4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/>
              <a:t>in Ring 5 </a:t>
            </a:r>
            <a:endParaRPr sz="10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688"/>
        </a:solidFill>
        <a:effectLst/>
      </p:bgPr>
    </p:bg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 dirty="0"/>
              <a:t>FireCon: Evaluation 2</a:t>
            </a:r>
            <a:endParaRPr sz="2400" dirty="0"/>
          </a:p>
        </p:txBody>
      </p:sp>
      <p:pic>
        <p:nvPicPr>
          <p:cNvPr id="216" name="Shape 2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8897" y="825800"/>
            <a:ext cx="2943177" cy="1868400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Shape 217"/>
          <p:cNvSpPr txBox="1"/>
          <p:nvPr/>
        </p:nvSpPr>
        <p:spPr>
          <a:xfrm>
            <a:off x="175825" y="825800"/>
            <a:ext cx="5178900" cy="411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it" sz="1600" b="1" dirty="0">
                <a:latin typeface="Roboto"/>
                <a:ea typeface="Roboto"/>
                <a:cs typeface="Roboto"/>
                <a:sym typeface="Roboto"/>
              </a:rPr>
              <a:t>Efficiency of the MultiLevel Approach:</a:t>
            </a:r>
            <a:r>
              <a:rPr lang="it" sz="1600" dirty="0">
                <a:latin typeface="Roboto"/>
                <a:ea typeface="Roboto"/>
                <a:cs typeface="Roboto"/>
                <a:sym typeface="Roboto"/>
              </a:rPr>
              <a:t> The first value represents the results when both the </a:t>
            </a:r>
            <a:r>
              <a:rPr lang="it" sz="1600" b="1" dirty="0">
                <a:latin typeface="Roboto"/>
                <a:ea typeface="Roboto"/>
                <a:cs typeface="Roboto"/>
                <a:sym typeface="Roboto"/>
              </a:rPr>
              <a:t>selection</a:t>
            </a:r>
            <a:r>
              <a:rPr lang="it" sz="1600" dirty="0">
                <a:latin typeface="Roboto"/>
                <a:ea typeface="Roboto"/>
                <a:cs typeface="Roboto"/>
                <a:sym typeface="Roboto"/>
              </a:rPr>
              <a:t> and </a:t>
            </a:r>
            <a:r>
              <a:rPr lang="it" sz="1600" b="1" dirty="0">
                <a:latin typeface="Roboto"/>
                <a:ea typeface="Roboto"/>
                <a:cs typeface="Roboto"/>
                <a:sym typeface="Roboto"/>
              </a:rPr>
              <a:t>score managers</a:t>
            </a:r>
            <a:r>
              <a:rPr lang="it" sz="1600" dirty="0">
                <a:latin typeface="Roboto"/>
                <a:ea typeface="Roboto"/>
                <a:cs typeface="Roboto"/>
                <a:sym typeface="Roboto"/>
              </a:rPr>
              <a:t> are enabled. The second value is when only the selection manager is enabled. The selection manager reduces the number of FPs by more than 50%.</a:t>
            </a:r>
            <a:endParaRPr sz="16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it" sz="1600" b="1" dirty="0">
                <a:latin typeface="Roboto"/>
                <a:ea typeface="Roboto"/>
                <a:cs typeface="Roboto"/>
                <a:sym typeface="Roboto"/>
              </a:rPr>
              <a:t>Configuration Errors:</a:t>
            </a:r>
            <a:r>
              <a:rPr lang="it" sz="1600" dirty="0">
                <a:latin typeface="Roboto"/>
                <a:ea typeface="Roboto"/>
                <a:cs typeface="Roboto"/>
                <a:sym typeface="Roboto"/>
              </a:rPr>
              <a:t> When an IPS is assigned to the wrong ring it is a configuration error. The TPR is never affected by more than 14% since a misconfigured IPS still continues to send information to another IPS. The variation of FP is more chaotic, however quite limited. This concludes that FireCol exhibits </a:t>
            </a:r>
            <a:r>
              <a:rPr lang="it" sz="1600" b="1" dirty="0">
                <a:latin typeface="Roboto"/>
                <a:ea typeface="Roboto"/>
                <a:cs typeface="Roboto"/>
                <a:sym typeface="Roboto"/>
              </a:rPr>
              <a:t>good robustness against configuration errors</a:t>
            </a:r>
            <a:r>
              <a:rPr lang="it" sz="1600" dirty="0">
                <a:latin typeface="Roboto"/>
                <a:ea typeface="Roboto"/>
                <a:cs typeface="Roboto"/>
                <a:sym typeface="Roboto"/>
              </a:rPr>
              <a:t>.</a:t>
            </a:r>
            <a:endParaRPr sz="1600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18" name="Shape 2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98901" y="2813875"/>
            <a:ext cx="2943174" cy="2198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688"/>
        </a:solidFill>
        <a:effectLst/>
      </p:bgPr>
    </p:bg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4800"/>
              <a:t>Conclusion</a:t>
            </a:r>
            <a:endParaRPr sz="4800"/>
          </a:p>
        </p:txBody>
      </p:sp>
      <p:sp>
        <p:nvSpPr>
          <p:cNvPr id="224" name="Shape 22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it" sz="2000" dirty="0">
                <a:solidFill>
                  <a:srgbClr val="000000"/>
                </a:solidFill>
              </a:rPr>
              <a:t>DDOS attack is one of the major security </a:t>
            </a:r>
            <a:r>
              <a:rPr lang="it" sz="2000" b="1" dirty="0">
                <a:solidFill>
                  <a:srgbClr val="000000"/>
                </a:solidFill>
              </a:rPr>
              <a:t>threat</a:t>
            </a:r>
            <a:r>
              <a:rPr lang="it" sz="2000" dirty="0">
                <a:solidFill>
                  <a:srgbClr val="000000"/>
                </a:solidFill>
              </a:rPr>
              <a:t> that cannot be mitigated by isolated solution.</a:t>
            </a:r>
            <a:endParaRPr sz="2000" dirty="0">
              <a:solidFill>
                <a:srgbClr val="000000"/>
              </a:solidFill>
            </a:endParaRPr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endParaRPr sz="2000" dirty="0">
              <a:solidFill>
                <a:srgbClr val="000000"/>
              </a:solidFill>
            </a:endParaRPr>
          </a:p>
          <a:p>
            <a:pPr marL="457200" lvl="0" indent="-3556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it" sz="2000" dirty="0">
                <a:solidFill>
                  <a:srgbClr val="000000"/>
                </a:solidFill>
              </a:rPr>
              <a:t>Various defence system composed by nodes must </a:t>
            </a:r>
            <a:r>
              <a:rPr lang="it" sz="2000" b="1" dirty="0">
                <a:solidFill>
                  <a:srgbClr val="000000"/>
                </a:solidFill>
              </a:rPr>
              <a:t>interoperate</a:t>
            </a:r>
            <a:r>
              <a:rPr lang="it" sz="2000" dirty="0">
                <a:solidFill>
                  <a:srgbClr val="000000"/>
                </a:solidFill>
              </a:rPr>
              <a:t> exchanging information and services to obtain an high level of security.</a:t>
            </a:r>
            <a:endParaRPr sz="2000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688"/>
        </a:solidFill>
        <a:effectLst/>
      </p:bgPr>
    </p:bg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hape 229"/>
          <p:cNvSpPr txBox="1">
            <a:spLocks noGrp="1"/>
          </p:cNvSpPr>
          <p:nvPr>
            <p:ph type="ctrTitle"/>
          </p:nvPr>
        </p:nvSpPr>
        <p:spPr>
          <a:xfrm>
            <a:off x="342450" y="2104950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Thanks for the attention!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688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 dirty="0"/>
              <a:t>DDOS: Problem</a:t>
            </a:r>
            <a:endParaRPr sz="2400" dirty="0"/>
          </a:p>
        </p:txBody>
      </p:sp>
      <p:sp>
        <p:nvSpPr>
          <p:cNvPr id="80" name="Shape 80"/>
          <p:cNvSpPr txBox="1"/>
          <p:nvPr/>
        </p:nvSpPr>
        <p:spPr>
          <a:xfrm>
            <a:off x="225600" y="851275"/>
            <a:ext cx="8692800" cy="411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900" dirty="0">
                <a:latin typeface="Roboto"/>
                <a:ea typeface="Roboto"/>
                <a:cs typeface="Roboto"/>
                <a:sym typeface="Roboto"/>
              </a:rPr>
              <a:t>DDOS attacks occurs when multiple machine generate large traffic volume to a victim occupying resources and so generate a Denial of Service.</a:t>
            </a:r>
            <a:endParaRPr sz="19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9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900" dirty="0">
                <a:latin typeface="Roboto"/>
                <a:ea typeface="Roboto"/>
                <a:cs typeface="Roboto"/>
                <a:sym typeface="Roboto"/>
              </a:rPr>
              <a:t>Feature of DDOS that can hinder defence:</a:t>
            </a:r>
            <a:endParaRPr sz="19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9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49250" rtl="0">
              <a:spcBef>
                <a:spcPts val="0"/>
              </a:spcBef>
              <a:spcAft>
                <a:spcPts val="0"/>
              </a:spcAft>
              <a:buSzPts val="1900"/>
              <a:buFont typeface="Roboto"/>
              <a:buChar char="●"/>
            </a:pPr>
            <a:r>
              <a:rPr lang="it" sz="1900" b="1" dirty="0">
                <a:latin typeface="Roboto"/>
                <a:ea typeface="Roboto"/>
                <a:cs typeface="Roboto"/>
                <a:sym typeface="Roboto"/>
              </a:rPr>
              <a:t>Large volume</a:t>
            </a:r>
          </a:p>
          <a:p>
            <a:pPr marL="107950" lvl="0" rtl="0">
              <a:spcBef>
                <a:spcPts val="0"/>
              </a:spcBef>
              <a:spcAft>
                <a:spcPts val="0"/>
              </a:spcAft>
              <a:buSzPts val="1900"/>
            </a:pPr>
            <a:endParaRPr sz="1900" b="1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49250" rtl="0">
              <a:spcBef>
                <a:spcPts val="0"/>
              </a:spcBef>
              <a:spcAft>
                <a:spcPts val="0"/>
              </a:spcAft>
              <a:buSzPts val="1900"/>
              <a:buFont typeface="Roboto"/>
              <a:buChar char="●"/>
            </a:pPr>
            <a:r>
              <a:rPr lang="it" sz="1900" b="1" dirty="0">
                <a:latin typeface="Roboto"/>
                <a:ea typeface="Roboto"/>
                <a:cs typeface="Roboto"/>
                <a:sym typeface="Roboto"/>
              </a:rPr>
              <a:t>Seemingly legitimate packets</a:t>
            </a:r>
          </a:p>
          <a:p>
            <a:pPr marL="107950" lvl="0" rtl="0">
              <a:spcBef>
                <a:spcPts val="0"/>
              </a:spcBef>
              <a:spcAft>
                <a:spcPts val="0"/>
              </a:spcAft>
              <a:buSzPts val="1900"/>
            </a:pPr>
            <a:endParaRPr sz="1900" b="1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49250" rtl="0">
              <a:spcBef>
                <a:spcPts val="0"/>
              </a:spcBef>
              <a:spcAft>
                <a:spcPts val="0"/>
              </a:spcAft>
              <a:buSzPts val="1900"/>
              <a:buFont typeface="Roboto"/>
              <a:buChar char="●"/>
            </a:pPr>
            <a:r>
              <a:rPr lang="it" sz="1900" b="1" dirty="0">
                <a:latin typeface="Roboto"/>
                <a:ea typeface="Roboto"/>
                <a:cs typeface="Roboto"/>
                <a:sym typeface="Roboto"/>
              </a:rPr>
              <a:t>IP spoofing</a:t>
            </a:r>
            <a:endParaRPr sz="1900" b="1"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688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 dirty="0"/>
              <a:t>DDOS: Solution </a:t>
            </a:r>
            <a:endParaRPr sz="2400" dirty="0"/>
          </a:p>
        </p:txBody>
      </p:sp>
      <p:sp>
        <p:nvSpPr>
          <p:cNvPr id="86" name="Shape 86"/>
          <p:cNvSpPr txBox="1"/>
          <p:nvPr/>
        </p:nvSpPr>
        <p:spPr>
          <a:xfrm>
            <a:off x="290075" y="773900"/>
            <a:ext cx="8130900" cy="42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900" dirty="0">
                <a:latin typeface="Roboto"/>
                <a:ea typeface="Roboto"/>
                <a:cs typeface="Roboto"/>
                <a:sym typeface="Roboto"/>
              </a:rPr>
              <a:t>The solution for DDOS attack is to detect it and cut off the attack stream. To successful in this the defence system has to have the following features.</a:t>
            </a:r>
            <a:endParaRPr sz="19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9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900" dirty="0">
                <a:latin typeface="Roboto"/>
                <a:ea typeface="Roboto"/>
                <a:cs typeface="Roboto"/>
                <a:sym typeface="Roboto"/>
              </a:rPr>
              <a:t>Feature of DDOS defence system:</a:t>
            </a:r>
            <a:endParaRPr sz="19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9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49250" rtl="0">
              <a:spcBef>
                <a:spcPts val="0"/>
              </a:spcBef>
              <a:spcAft>
                <a:spcPts val="0"/>
              </a:spcAft>
              <a:buSzPts val="1900"/>
              <a:buFont typeface="Roboto"/>
              <a:buChar char="●"/>
            </a:pPr>
            <a:r>
              <a:rPr lang="it" sz="1900" b="1" dirty="0">
                <a:latin typeface="Roboto"/>
                <a:ea typeface="Roboto"/>
                <a:cs typeface="Roboto"/>
                <a:sym typeface="Roboto"/>
              </a:rPr>
              <a:t>Accurate Detection</a:t>
            </a:r>
          </a:p>
          <a:p>
            <a:pPr marL="107950" lvl="0" rtl="0">
              <a:spcBef>
                <a:spcPts val="0"/>
              </a:spcBef>
              <a:spcAft>
                <a:spcPts val="0"/>
              </a:spcAft>
              <a:buSzPts val="1900"/>
            </a:pPr>
            <a:endParaRPr sz="19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49250" rtl="0">
              <a:spcBef>
                <a:spcPts val="0"/>
              </a:spcBef>
              <a:spcAft>
                <a:spcPts val="0"/>
              </a:spcAft>
              <a:buSzPts val="1900"/>
              <a:buFont typeface="Roboto"/>
              <a:buChar char="●"/>
            </a:pPr>
            <a:r>
              <a:rPr lang="it" sz="1900" b="1" dirty="0">
                <a:latin typeface="Roboto"/>
                <a:ea typeface="Roboto"/>
                <a:cs typeface="Roboto"/>
                <a:sym typeface="Roboto"/>
              </a:rPr>
              <a:t>Effective Response</a:t>
            </a:r>
          </a:p>
          <a:p>
            <a:pPr marL="107950" lvl="0" rtl="0">
              <a:spcBef>
                <a:spcPts val="0"/>
              </a:spcBef>
              <a:spcAft>
                <a:spcPts val="0"/>
              </a:spcAft>
              <a:buSzPts val="1900"/>
            </a:pPr>
            <a:endParaRPr sz="19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49250" rtl="0">
              <a:spcBef>
                <a:spcPts val="0"/>
              </a:spcBef>
              <a:spcAft>
                <a:spcPts val="0"/>
              </a:spcAft>
              <a:buSzPts val="1900"/>
              <a:buFont typeface="Roboto"/>
              <a:buChar char="●"/>
            </a:pPr>
            <a:r>
              <a:rPr lang="it" sz="1900" b="1" dirty="0">
                <a:latin typeface="Roboto"/>
                <a:ea typeface="Roboto"/>
                <a:cs typeface="Roboto"/>
                <a:sym typeface="Roboto"/>
              </a:rPr>
              <a:t>Selective Response</a:t>
            </a:r>
            <a:endParaRPr sz="1900"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688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 dirty="0"/>
              <a:t>DDOS: Current Defence Paradigm</a:t>
            </a:r>
            <a:endParaRPr sz="2400" dirty="0"/>
          </a:p>
        </p:txBody>
      </p:sp>
      <p:sp>
        <p:nvSpPr>
          <p:cNvPr id="92" name="Shape 92"/>
          <p:cNvSpPr txBox="1"/>
          <p:nvPr/>
        </p:nvSpPr>
        <p:spPr>
          <a:xfrm>
            <a:off x="241750" y="744900"/>
            <a:ext cx="8585400" cy="432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900" dirty="0">
                <a:latin typeface="Roboto"/>
                <a:ea typeface="Roboto"/>
                <a:cs typeface="Roboto"/>
                <a:sym typeface="Roboto"/>
              </a:rPr>
              <a:t>The current paradigm used from defence system lead to poor performance, it is necessary a paradigm switch.</a:t>
            </a:r>
            <a:endParaRPr sz="19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9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900" b="1" dirty="0">
                <a:latin typeface="Roboto"/>
                <a:ea typeface="Roboto"/>
                <a:cs typeface="Roboto"/>
                <a:sym typeface="Roboto"/>
              </a:rPr>
              <a:t>Current Paradigms: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900" b="1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900" b="1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it" sz="1900" b="1" dirty="0">
                <a:latin typeface="Roboto"/>
                <a:ea typeface="Roboto"/>
                <a:cs typeface="Roboto"/>
                <a:sym typeface="Roboto"/>
              </a:rPr>
              <a:t>Autonomous Defence</a:t>
            </a:r>
          </a:p>
          <a:p>
            <a:pPr marL="107950" lvl="0" rtl="0">
              <a:spcBef>
                <a:spcPts val="0"/>
              </a:spcBef>
              <a:spcAft>
                <a:spcPts val="0"/>
              </a:spcAft>
              <a:buSzPts val="1900"/>
            </a:pPr>
            <a:endParaRPr sz="1900" b="1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it" sz="1900" b="1" dirty="0">
                <a:latin typeface="Roboto"/>
                <a:ea typeface="Roboto"/>
                <a:cs typeface="Roboto"/>
                <a:sym typeface="Roboto"/>
              </a:rPr>
              <a:t>Distributed Defence</a:t>
            </a:r>
            <a:endParaRPr sz="1900"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688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 dirty="0"/>
              <a:t>DDOS: New Defence Paradigm</a:t>
            </a:r>
            <a:endParaRPr sz="2400" dirty="0"/>
          </a:p>
        </p:txBody>
      </p:sp>
      <p:sp>
        <p:nvSpPr>
          <p:cNvPr id="98" name="Shape 98"/>
          <p:cNvSpPr txBox="1"/>
          <p:nvPr/>
        </p:nvSpPr>
        <p:spPr>
          <a:xfrm>
            <a:off x="299775" y="667550"/>
            <a:ext cx="8527500" cy="44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t" sz="1900" dirty="0">
                <a:latin typeface="Roboto"/>
                <a:ea typeface="Roboto"/>
                <a:cs typeface="Roboto"/>
                <a:sym typeface="Roboto"/>
              </a:rPr>
              <a:t>General DDOS threat is still unmitigated so we need new paradigms</a:t>
            </a:r>
          </a:p>
          <a:p>
            <a:pPr marL="0" lvl="0" indent="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900" dirty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it-IT" sz="1900" b="1" dirty="0">
                <a:latin typeface="Roboto"/>
                <a:ea typeface="Roboto"/>
                <a:cs typeface="Roboto"/>
                <a:sym typeface="Roboto"/>
              </a:rPr>
              <a:t>New </a:t>
            </a:r>
            <a:r>
              <a:rPr lang="it" sz="1900" b="1" dirty="0">
                <a:latin typeface="Roboto"/>
                <a:ea typeface="Roboto"/>
                <a:cs typeface="Roboto"/>
                <a:sym typeface="Roboto"/>
              </a:rPr>
              <a:t>Paradigms </a:t>
            </a:r>
            <a:r>
              <a:rPr lang="it-IT" sz="1900" b="1" dirty="0">
                <a:latin typeface="Roboto"/>
                <a:ea typeface="Roboto"/>
                <a:cs typeface="Roboto"/>
                <a:sym typeface="Roboto"/>
              </a:rPr>
              <a:t>: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endParaRPr sz="1900" b="1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4925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900"/>
              <a:buFont typeface="Roboto"/>
              <a:buChar char="●"/>
            </a:pPr>
            <a:r>
              <a:rPr lang="it" sz="1900" b="1" dirty="0">
                <a:latin typeface="Roboto"/>
                <a:ea typeface="Roboto"/>
                <a:cs typeface="Roboto"/>
                <a:sym typeface="Roboto"/>
              </a:rPr>
              <a:t>Node specialization</a:t>
            </a:r>
          </a:p>
          <a:p>
            <a:pPr marL="107950" lvl="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900"/>
            </a:pPr>
            <a:endParaRPr sz="19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4925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900"/>
              <a:buFont typeface="Roboto"/>
              <a:buChar char="●"/>
            </a:pPr>
            <a:r>
              <a:rPr lang="it" sz="1900" b="1" dirty="0">
                <a:latin typeface="Roboto"/>
                <a:ea typeface="Roboto"/>
                <a:cs typeface="Roboto"/>
                <a:sym typeface="Roboto"/>
              </a:rPr>
              <a:t>Heterogeneous cooperative defense</a:t>
            </a:r>
            <a:endParaRPr sz="1900" b="1"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688"/>
        </a:soli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 dirty="0"/>
              <a:t>Distributed framework for DDOS defence</a:t>
            </a:r>
            <a:endParaRPr sz="2400" dirty="0"/>
          </a:p>
        </p:txBody>
      </p:sp>
      <p:sp>
        <p:nvSpPr>
          <p:cNvPr id="104" name="Shape 104"/>
          <p:cNvSpPr txBox="1"/>
          <p:nvPr/>
        </p:nvSpPr>
        <p:spPr>
          <a:xfrm>
            <a:off x="158700" y="667550"/>
            <a:ext cx="8826600" cy="44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t" sz="1900" dirty="0">
                <a:latin typeface="Roboto"/>
                <a:ea typeface="Roboto"/>
                <a:cs typeface="Roboto"/>
                <a:sym typeface="Roboto"/>
              </a:rPr>
              <a:t>To move from current to new paradigm is needed a new framework, three types of nodes:</a:t>
            </a:r>
            <a:endParaRPr sz="19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4925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900"/>
              <a:buFont typeface="Roboto"/>
              <a:buChar char="●"/>
            </a:pPr>
            <a:r>
              <a:rPr lang="it" sz="1900" b="1" dirty="0">
                <a:latin typeface="Roboto"/>
                <a:ea typeface="Roboto"/>
                <a:cs typeface="Roboto"/>
                <a:sym typeface="Roboto"/>
              </a:rPr>
              <a:t>Alert generator</a:t>
            </a:r>
            <a:endParaRPr sz="19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4925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oboto"/>
              <a:buChar char="●"/>
            </a:pPr>
            <a:r>
              <a:rPr lang="it" sz="1900" b="1" dirty="0">
                <a:latin typeface="Roboto"/>
                <a:ea typeface="Roboto"/>
                <a:cs typeface="Roboto"/>
                <a:sym typeface="Roboto"/>
              </a:rPr>
              <a:t>Core</a:t>
            </a:r>
          </a:p>
          <a:p>
            <a:pPr marL="457200" lvl="0" indent="-34925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oboto"/>
              <a:buChar char="●"/>
            </a:pPr>
            <a:r>
              <a:rPr lang="it" sz="1900" b="1" dirty="0">
                <a:latin typeface="Roboto"/>
                <a:ea typeface="Roboto"/>
                <a:cs typeface="Roboto"/>
                <a:sym typeface="Roboto"/>
              </a:rPr>
              <a:t>Classifier node</a:t>
            </a:r>
          </a:p>
          <a:p>
            <a:pPr marL="107950"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</a:pPr>
            <a:endParaRPr lang="it-IT" sz="1900" dirty="0">
              <a:latin typeface="Roboto"/>
              <a:ea typeface="Roboto"/>
              <a:cs typeface="Roboto"/>
              <a:sym typeface="Roboto"/>
            </a:endParaRPr>
          </a:p>
          <a:p>
            <a:pPr marL="107950"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</a:pPr>
            <a:endParaRPr sz="19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t" sz="1900" dirty="0">
                <a:latin typeface="Roboto"/>
                <a:ea typeface="Roboto"/>
                <a:cs typeface="Roboto"/>
                <a:sym typeface="Roboto"/>
              </a:rPr>
              <a:t>The nodes must support the following messages:</a:t>
            </a:r>
            <a:endParaRPr sz="19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4925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900"/>
              <a:buFont typeface="Roboto"/>
              <a:buChar char="●"/>
            </a:pPr>
            <a:r>
              <a:rPr lang="it" sz="1900" b="1" dirty="0">
                <a:latin typeface="Roboto"/>
                <a:ea typeface="Roboto"/>
                <a:cs typeface="Roboto"/>
                <a:sym typeface="Roboto"/>
              </a:rPr>
              <a:t>Attack alerts</a:t>
            </a:r>
          </a:p>
          <a:p>
            <a:pPr marL="457200" lvl="0" indent="-34925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900"/>
              <a:buFont typeface="Roboto"/>
              <a:buChar char="●"/>
            </a:pPr>
            <a:r>
              <a:rPr lang="it" sz="1900" b="1" dirty="0">
                <a:latin typeface="Roboto"/>
                <a:ea typeface="Roboto"/>
                <a:cs typeface="Roboto"/>
                <a:sym typeface="Roboto"/>
              </a:rPr>
              <a:t>Rate-Limit request</a:t>
            </a:r>
            <a:endParaRPr sz="19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4925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oboto"/>
              <a:buChar char="●"/>
            </a:pPr>
            <a:r>
              <a:rPr lang="it" sz="1900" b="1" dirty="0">
                <a:latin typeface="Roboto"/>
                <a:ea typeface="Roboto"/>
                <a:cs typeface="Roboto"/>
                <a:sym typeface="Roboto"/>
              </a:rPr>
              <a:t>Resource request</a:t>
            </a:r>
          </a:p>
          <a:p>
            <a:pPr marL="457200" lvl="0" indent="-34925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oboto"/>
              <a:buChar char="●"/>
            </a:pPr>
            <a:r>
              <a:rPr lang="it" sz="1900" b="1" dirty="0">
                <a:latin typeface="Roboto"/>
                <a:ea typeface="Roboto"/>
                <a:cs typeface="Roboto"/>
                <a:sym typeface="Roboto"/>
              </a:rPr>
              <a:t>Traffic classification</a:t>
            </a:r>
            <a:endParaRPr sz="1800"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688"/>
        </a:solid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>
            <a:spLocks noGrp="1"/>
          </p:cNvSpPr>
          <p:nvPr>
            <p:ph type="title"/>
          </p:nvPr>
        </p:nvSpPr>
        <p:spPr>
          <a:xfrm>
            <a:off x="460950" y="371350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4800"/>
              <a:t>DefCOM</a:t>
            </a:r>
            <a:endParaRPr sz="4800"/>
          </a:p>
        </p:txBody>
      </p:sp>
      <p:sp>
        <p:nvSpPr>
          <p:cNvPr id="110" name="Shape 110"/>
          <p:cNvSpPr txBox="1">
            <a:spLocks noGrp="1"/>
          </p:cNvSpPr>
          <p:nvPr>
            <p:ph type="body" idx="1"/>
          </p:nvPr>
        </p:nvSpPr>
        <p:spPr>
          <a:xfrm>
            <a:off x="416380" y="1743600"/>
            <a:ext cx="8266670" cy="33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it" dirty="0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  <a:cs typeface="Arial"/>
                <a:sym typeface="Arial"/>
              </a:rPr>
              <a:t>Example design of DDOS Heterogeneous defence framework (new paradigm) organized in a </a:t>
            </a:r>
            <a:r>
              <a:rPr lang="it" b="1" dirty="0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  <a:cs typeface="Arial"/>
                <a:sym typeface="Arial"/>
              </a:rPr>
              <a:t>peer-to-peer network.</a:t>
            </a:r>
          </a:p>
          <a:p>
            <a:pPr marL="0" indent="0">
              <a:buNone/>
            </a:pPr>
            <a:endParaRPr lang="it" b="1" dirty="0">
              <a:solidFill>
                <a:srgbClr val="000000"/>
              </a:solidFill>
              <a:latin typeface="Roboto" panose="02000000000000000000" pitchFamily="2" charset="0"/>
              <a:ea typeface="Roboto" panose="02000000000000000000" pitchFamily="2" charset="0"/>
              <a:cs typeface="Arial"/>
              <a:sym typeface="Arial"/>
            </a:endParaRPr>
          </a:p>
          <a:p>
            <a:pPr marL="0" indent="0">
              <a:buNone/>
            </a:pPr>
            <a:r>
              <a:rPr lang="it" dirty="0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  <a:cs typeface="Arial"/>
                <a:sym typeface="Arial"/>
              </a:rPr>
              <a:t>When an attack is detected:</a:t>
            </a:r>
          </a:p>
          <a:p>
            <a:pPr marL="285750" indent="-285750"/>
            <a:r>
              <a:rPr lang="it" b="1" dirty="0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  <a:cs typeface="Arial"/>
                <a:sym typeface="Arial"/>
              </a:rPr>
              <a:t>Victim traffic tree creation</a:t>
            </a:r>
          </a:p>
          <a:p>
            <a:pPr marL="285750" indent="-285750"/>
            <a:r>
              <a:rPr lang="it" b="1" dirty="0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  <a:cs typeface="Arial"/>
                <a:sym typeface="Arial"/>
              </a:rPr>
              <a:t>Set traffic limit</a:t>
            </a:r>
          </a:p>
          <a:p>
            <a:pPr marL="285750" indent="-285750"/>
            <a:r>
              <a:rPr lang="it" b="1" dirty="0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  <a:cs typeface="Arial"/>
                <a:sym typeface="Arial"/>
              </a:rPr>
              <a:t>Differenciate between legit and malicious attack</a:t>
            </a:r>
          </a:p>
          <a:p>
            <a:pPr marL="0" indent="0">
              <a:buNone/>
            </a:pPr>
            <a:endParaRPr lang="it" b="1" dirty="0">
              <a:solidFill>
                <a:srgbClr val="000000"/>
              </a:solidFill>
              <a:latin typeface="Roboto" panose="02000000000000000000" pitchFamily="2" charset="0"/>
              <a:ea typeface="Roboto" panose="02000000000000000000" pitchFamily="2" charset="0"/>
              <a:cs typeface="Arial"/>
              <a:sym typeface="Arial"/>
            </a:endParaRPr>
          </a:p>
          <a:p>
            <a:pPr marL="0" indent="0">
              <a:buNone/>
            </a:pPr>
            <a:endParaRPr lang="it" b="1" dirty="0">
              <a:solidFill>
                <a:srgbClr val="000000"/>
              </a:solidFill>
              <a:latin typeface="Roboto" panose="02000000000000000000" pitchFamily="2" charset="0"/>
              <a:ea typeface="Roboto" panose="02000000000000000000" pitchFamily="2" charset="0"/>
              <a:cs typeface="Arial"/>
              <a:sym typeface="Arial"/>
            </a:endParaRPr>
          </a:p>
        </p:txBody>
      </p:sp>
      <p:sp>
        <p:nvSpPr>
          <p:cNvPr id="111" name="Shape 111"/>
          <p:cNvSpPr txBox="1"/>
          <p:nvPr/>
        </p:nvSpPr>
        <p:spPr>
          <a:xfrm>
            <a:off x="460950" y="906975"/>
            <a:ext cx="5568900" cy="64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t" sz="19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Heterogeneous cooperative defense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688"/>
        </a:soli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 dirty="0"/>
              <a:t>DefCOM: Traffic Tree Discovery</a:t>
            </a:r>
            <a:endParaRPr sz="2400" dirty="0"/>
          </a:p>
        </p:txBody>
      </p:sp>
      <p:pic>
        <p:nvPicPr>
          <p:cNvPr id="117" name="Shape 1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14950" y="865700"/>
            <a:ext cx="4029050" cy="41429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Shape 118"/>
          <p:cNvSpPr txBox="1"/>
          <p:nvPr/>
        </p:nvSpPr>
        <p:spPr>
          <a:xfrm>
            <a:off x="-50" y="822150"/>
            <a:ext cx="5115000" cy="423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t" sz="1900" b="1" dirty="0">
                <a:latin typeface="Roboto"/>
                <a:ea typeface="Roboto"/>
                <a:cs typeface="Roboto"/>
                <a:sym typeface="Roboto"/>
              </a:rPr>
              <a:t>Alert generator </a:t>
            </a:r>
            <a:r>
              <a:rPr lang="it" sz="1900" dirty="0">
                <a:latin typeface="Roboto"/>
                <a:ea typeface="Roboto"/>
                <a:cs typeface="Roboto"/>
                <a:sym typeface="Roboto"/>
              </a:rPr>
              <a:t>node closest to victim detect the attack and send alert message to other nodes.</a:t>
            </a:r>
            <a:endParaRPr sz="19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9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it" sz="1900" dirty="0">
                <a:latin typeface="Roboto"/>
                <a:ea typeface="Roboto"/>
                <a:cs typeface="Roboto"/>
                <a:sym typeface="Roboto"/>
              </a:rPr>
              <a:t>The others nodes cooperate analysing the traffic to trace the </a:t>
            </a:r>
            <a:r>
              <a:rPr lang="it" sz="1900" b="1" dirty="0">
                <a:latin typeface="Roboto"/>
                <a:ea typeface="Roboto"/>
                <a:cs typeface="Roboto"/>
                <a:sym typeface="Roboto"/>
              </a:rPr>
              <a:t>victime traffic tree</a:t>
            </a:r>
            <a:r>
              <a:rPr lang="it" sz="1900" dirty="0">
                <a:latin typeface="Roboto"/>
                <a:ea typeface="Roboto"/>
                <a:cs typeface="Roboto"/>
                <a:sym typeface="Roboto"/>
              </a:rPr>
              <a:t>.</a:t>
            </a:r>
            <a:endParaRPr sz="19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9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it" sz="1900" dirty="0">
                <a:latin typeface="Roboto"/>
                <a:ea typeface="Roboto"/>
                <a:cs typeface="Roboto"/>
                <a:sym typeface="Roboto"/>
              </a:rPr>
              <a:t>DefCOM has the problem of falsely reporting DDOS attacks, if a malicious user report a </a:t>
            </a:r>
            <a:r>
              <a:rPr lang="it" sz="1900" b="1" dirty="0">
                <a:latin typeface="Roboto"/>
                <a:ea typeface="Roboto"/>
                <a:cs typeface="Roboto"/>
                <a:sym typeface="Roboto"/>
              </a:rPr>
              <a:t>false attack</a:t>
            </a:r>
            <a:r>
              <a:rPr lang="it" sz="1900" dirty="0">
                <a:latin typeface="Roboto"/>
                <a:ea typeface="Roboto"/>
                <a:cs typeface="Roboto"/>
                <a:sym typeface="Roboto"/>
              </a:rPr>
              <a:t> the system will decrease the traffic rate limit. This problem is solved by signing the messages.</a:t>
            </a:r>
            <a:endParaRPr sz="1900"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291</TotalTime>
  <Words>2391</Words>
  <Application>Microsoft Macintosh PowerPoint</Application>
  <PresentationFormat>On-screen Show (16:9)</PresentationFormat>
  <Paragraphs>274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Roboto</vt:lpstr>
      <vt:lpstr>Arial</vt:lpstr>
      <vt:lpstr>Material</vt:lpstr>
      <vt:lpstr>DDOS Attack</vt:lpstr>
      <vt:lpstr>Introduction</vt:lpstr>
      <vt:lpstr>DDOS: Problem</vt:lpstr>
      <vt:lpstr>DDOS: Solution </vt:lpstr>
      <vt:lpstr>DDOS: Current Defence Paradigm</vt:lpstr>
      <vt:lpstr>DDOS: New Defence Paradigm</vt:lpstr>
      <vt:lpstr>Distributed framework for DDOS defence</vt:lpstr>
      <vt:lpstr>DefCOM</vt:lpstr>
      <vt:lpstr>DefCOM: Traffic Tree Discovery</vt:lpstr>
      <vt:lpstr>DefCOM: Distributed Rate Limiting</vt:lpstr>
      <vt:lpstr>DefCOM: Differentiated Service for Legitimate Traffic</vt:lpstr>
      <vt:lpstr>DefCOM: Framework Security</vt:lpstr>
      <vt:lpstr>FireCol</vt:lpstr>
      <vt:lpstr>FireCol Architecture: Ring-Based Protection 1</vt:lpstr>
      <vt:lpstr>FireCol Architecture: Ring-Based Protection 2</vt:lpstr>
      <vt:lpstr>FireCol: Attack Detection Algorithms</vt:lpstr>
      <vt:lpstr>FireCol: Mitigation</vt:lpstr>
      <vt:lpstr>FireCol Architecture: Subscription Protocol 1</vt:lpstr>
      <vt:lpstr>FireCol Architecture: Subscription Protocol 2</vt:lpstr>
      <vt:lpstr>FireCol Architecture: Multiple Customers</vt:lpstr>
      <vt:lpstr>FireCon: Evaluation 1</vt:lpstr>
      <vt:lpstr>FireCon: Evaluation 2</vt:lpstr>
      <vt:lpstr>Conclusion</vt:lpstr>
      <vt:lpstr>Thanks for the attention!</vt:lpstr>
    </vt:vector>
  </TitlesOfParts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DDOS Attack</dc:title>
  <cp:lastModifiedBy>Nicola Sebastianelli</cp:lastModifiedBy>
  <cp:revision>15</cp:revision>
  <dcterms:modified xsi:type="dcterms:W3CDTF">2018-03-14T17:38:14Z</dcterms:modified>
</cp:coreProperties>
</file>